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3" r:id="rId37"/>
    <p:sldId id="294" r:id="rId38"/>
    <p:sldId id="295" r:id="rId39"/>
    <p:sldId id="29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09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5256B6-AFA3-495B-84F9-E5C467ECAF45}" type="datetimeFigureOut">
              <a:rPr lang="en-US" smtClean="0"/>
              <a:pPr/>
              <a:t>4/16/2020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012CA1-013E-42D2-A7BC-166283D3F53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012CA1-013E-42D2-A7BC-166283D3F53E}"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EFC754-3E55-456F-A854-C2028A34E3F2}" type="datetime1">
              <a:rPr lang="en-US" smtClean="0"/>
              <a:t>4/16/2020</a:t>
            </a:fld>
            <a:endParaRPr lang="en-US"/>
          </a:p>
        </p:txBody>
      </p:sp>
      <p:sp>
        <p:nvSpPr>
          <p:cNvPr id="5" name="Footer Placeholder 4"/>
          <p:cNvSpPr>
            <a:spLocks noGrp="1"/>
          </p:cNvSpPr>
          <p:nvPr>
            <p:ph type="ftr" sz="quarter" idx="11"/>
          </p:nvPr>
        </p:nvSpPr>
        <p:spPr/>
        <p:txBody>
          <a:bodyPr/>
          <a:lstStyle/>
          <a:p>
            <a:r>
              <a:rPr lang="en-US" smtClean="0"/>
              <a:t>MBIT        APPLIED SCIENCE &amp;HUMANITIES DEPARTMENT</a:t>
            </a:r>
            <a:endParaRPr lang="en-US"/>
          </a:p>
        </p:txBody>
      </p:sp>
      <p:sp>
        <p:nvSpPr>
          <p:cNvPr id="6" name="Slide Number Placeholder 5"/>
          <p:cNvSpPr>
            <a:spLocks noGrp="1"/>
          </p:cNvSpPr>
          <p:nvPr>
            <p:ph type="sldNum" sz="quarter" idx="12"/>
          </p:nvPr>
        </p:nvSpPr>
        <p:spPr/>
        <p:txBody>
          <a:bodyPr/>
          <a:lstStyle/>
          <a:p>
            <a:fld id="{F4E5C24E-5C9E-4B91-8190-7E5F7B925A1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9F29B9-56AF-4004-8D2D-4F01282E9AA7}" type="datetime1">
              <a:rPr lang="en-US" smtClean="0"/>
              <a:t>4/16/2020</a:t>
            </a:fld>
            <a:endParaRPr lang="en-US"/>
          </a:p>
        </p:txBody>
      </p:sp>
      <p:sp>
        <p:nvSpPr>
          <p:cNvPr id="5" name="Footer Placeholder 4"/>
          <p:cNvSpPr>
            <a:spLocks noGrp="1"/>
          </p:cNvSpPr>
          <p:nvPr>
            <p:ph type="ftr" sz="quarter" idx="11"/>
          </p:nvPr>
        </p:nvSpPr>
        <p:spPr/>
        <p:txBody>
          <a:bodyPr/>
          <a:lstStyle/>
          <a:p>
            <a:r>
              <a:rPr lang="en-US" smtClean="0"/>
              <a:t>MBIT        APPLIED SCIENCE &amp;HUMANITIES DEPARTMENT</a:t>
            </a:r>
            <a:endParaRPr lang="en-US"/>
          </a:p>
        </p:txBody>
      </p:sp>
      <p:sp>
        <p:nvSpPr>
          <p:cNvPr id="6" name="Slide Number Placeholder 5"/>
          <p:cNvSpPr>
            <a:spLocks noGrp="1"/>
          </p:cNvSpPr>
          <p:nvPr>
            <p:ph type="sldNum" sz="quarter" idx="12"/>
          </p:nvPr>
        </p:nvSpPr>
        <p:spPr/>
        <p:txBody>
          <a:bodyPr/>
          <a:lstStyle/>
          <a:p>
            <a:fld id="{F4E5C24E-5C9E-4B91-8190-7E5F7B925A1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A585E5-45A7-47FB-B2B8-D178EC725D32}" type="datetime1">
              <a:rPr lang="en-US" smtClean="0"/>
              <a:t>4/16/2020</a:t>
            </a:fld>
            <a:endParaRPr lang="en-US"/>
          </a:p>
        </p:txBody>
      </p:sp>
      <p:sp>
        <p:nvSpPr>
          <p:cNvPr id="5" name="Footer Placeholder 4"/>
          <p:cNvSpPr>
            <a:spLocks noGrp="1"/>
          </p:cNvSpPr>
          <p:nvPr>
            <p:ph type="ftr" sz="quarter" idx="11"/>
          </p:nvPr>
        </p:nvSpPr>
        <p:spPr/>
        <p:txBody>
          <a:bodyPr/>
          <a:lstStyle/>
          <a:p>
            <a:r>
              <a:rPr lang="en-US" smtClean="0"/>
              <a:t>MBIT        APPLIED SCIENCE &amp;HUMANITIES DEPARTMENT</a:t>
            </a:r>
            <a:endParaRPr lang="en-US"/>
          </a:p>
        </p:txBody>
      </p:sp>
      <p:sp>
        <p:nvSpPr>
          <p:cNvPr id="6" name="Slide Number Placeholder 5"/>
          <p:cNvSpPr>
            <a:spLocks noGrp="1"/>
          </p:cNvSpPr>
          <p:nvPr>
            <p:ph type="sldNum" sz="quarter" idx="12"/>
          </p:nvPr>
        </p:nvSpPr>
        <p:spPr/>
        <p:txBody>
          <a:bodyPr/>
          <a:lstStyle/>
          <a:p>
            <a:fld id="{F4E5C24E-5C9E-4B91-8190-7E5F7B925A1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D72A8B-45CB-4D4B-BC73-5B5D384BD041}" type="datetime1">
              <a:rPr lang="en-US" smtClean="0"/>
              <a:t>4/16/2020</a:t>
            </a:fld>
            <a:endParaRPr lang="en-US"/>
          </a:p>
        </p:txBody>
      </p:sp>
      <p:sp>
        <p:nvSpPr>
          <p:cNvPr id="5" name="Footer Placeholder 4"/>
          <p:cNvSpPr>
            <a:spLocks noGrp="1"/>
          </p:cNvSpPr>
          <p:nvPr>
            <p:ph type="ftr" sz="quarter" idx="11"/>
          </p:nvPr>
        </p:nvSpPr>
        <p:spPr/>
        <p:txBody>
          <a:bodyPr/>
          <a:lstStyle/>
          <a:p>
            <a:r>
              <a:rPr lang="en-US" smtClean="0"/>
              <a:t>MBIT        APPLIED SCIENCE &amp;HUMANITIES DEPARTMENT</a:t>
            </a:r>
            <a:endParaRPr lang="en-US"/>
          </a:p>
        </p:txBody>
      </p:sp>
      <p:sp>
        <p:nvSpPr>
          <p:cNvPr id="6" name="Slide Number Placeholder 5"/>
          <p:cNvSpPr>
            <a:spLocks noGrp="1"/>
          </p:cNvSpPr>
          <p:nvPr>
            <p:ph type="sldNum" sz="quarter" idx="12"/>
          </p:nvPr>
        </p:nvSpPr>
        <p:spPr/>
        <p:txBody>
          <a:bodyPr/>
          <a:lstStyle/>
          <a:p>
            <a:fld id="{F4E5C24E-5C9E-4B91-8190-7E5F7B925A1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08DF06-528D-4DE1-8C57-E37A78133242}" type="datetime1">
              <a:rPr lang="en-US" smtClean="0"/>
              <a:t>4/16/2020</a:t>
            </a:fld>
            <a:endParaRPr lang="en-US"/>
          </a:p>
        </p:txBody>
      </p:sp>
      <p:sp>
        <p:nvSpPr>
          <p:cNvPr id="5" name="Footer Placeholder 4"/>
          <p:cNvSpPr>
            <a:spLocks noGrp="1"/>
          </p:cNvSpPr>
          <p:nvPr>
            <p:ph type="ftr" sz="quarter" idx="11"/>
          </p:nvPr>
        </p:nvSpPr>
        <p:spPr/>
        <p:txBody>
          <a:bodyPr/>
          <a:lstStyle/>
          <a:p>
            <a:r>
              <a:rPr lang="en-US" smtClean="0"/>
              <a:t>MBIT        APPLIED SCIENCE &amp;HUMANITIES DEPARTMENT</a:t>
            </a:r>
            <a:endParaRPr lang="en-US"/>
          </a:p>
        </p:txBody>
      </p:sp>
      <p:sp>
        <p:nvSpPr>
          <p:cNvPr id="6" name="Slide Number Placeholder 5"/>
          <p:cNvSpPr>
            <a:spLocks noGrp="1"/>
          </p:cNvSpPr>
          <p:nvPr>
            <p:ph type="sldNum" sz="quarter" idx="12"/>
          </p:nvPr>
        </p:nvSpPr>
        <p:spPr/>
        <p:txBody>
          <a:bodyPr/>
          <a:lstStyle/>
          <a:p>
            <a:fld id="{F4E5C24E-5C9E-4B91-8190-7E5F7B925A1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70C2D5-BED0-4793-BA31-9C0F043E1C4F}" type="datetime1">
              <a:rPr lang="en-US" smtClean="0"/>
              <a:t>4/16/2020</a:t>
            </a:fld>
            <a:endParaRPr lang="en-US"/>
          </a:p>
        </p:txBody>
      </p:sp>
      <p:sp>
        <p:nvSpPr>
          <p:cNvPr id="6" name="Footer Placeholder 5"/>
          <p:cNvSpPr>
            <a:spLocks noGrp="1"/>
          </p:cNvSpPr>
          <p:nvPr>
            <p:ph type="ftr" sz="quarter" idx="11"/>
          </p:nvPr>
        </p:nvSpPr>
        <p:spPr/>
        <p:txBody>
          <a:bodyPr/>
          <a:lstStyle/>
          <a:p>
            <a:r>
              <a:rPr lang="en-US" smtClean="0"/>
              <a:t>MBIT        APPLIED SCIENCE &amp;HUMANITIES DEPARTMENT</a:t>
            </a:r>
            <a:endParaRPr lang="en-US"/>
          </a:p>
        </p:txBody>
      </p:sp>
      <p:sp>
        <p:nvSpPr>
          <p:cNvPr id="7" name="Slide Number Placeholder 6"/>
          <p:cNvSpPr>
            <a:spLocks noGrp="1"/>
          </p:cNvSpPr>
          <p:nvPr>
            <p:ph type="sldNum" sz="quarter" idx="12"/>
          </p:nvPr>
        </p:nvSpPr>
        <p:spPr/>
        <p:txBody>
          <a:bodyPr/>
          <a:lstStyle/>
          <a:p>
            <a:fld id="{F4E5C24E-5C9E-4B91-8190-7E5F7B925A1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5A77D3-F8D8-4B31-A70D-7065E60D1A06}" type="datetime1">
              <a:rPr lang="en-US" smtClean="0"/>
              <a:t>4/16/2020</a:t>
            </a:fld>
            <a:endParaRPr lang="en-US"/>
          </a:p>
        </p:txBody>
      </p:sp>
      <p:sp>
        <p:nvSpPr>
          <p:cNvPr id="8" name="Footer Placeholder 7"/>
          <p:cNvSpPr>
            <a:spLocks noGrp="1"/>
          </p:cNvSpPr>
          <p:nvPr>
            <p:ph type="ftr" sz="quarter" idx="11"/>
          </p:nvPr>
        </p:nvSpPr>
        <p:spPr/>
        <p:txBody>
          <a:bodyPr/>
          <a:lstStyle/>
          <a:p>
            <a:r>
              <a:rPr lang="en-US" smtClean="0"/>
              <a:t>MBIT        APPLIED SCIENCE &amp;HUMANITIES DEPARTMENT</a:t>
            </a:r>
            <a:endParaRPr lang="en-US"/>
          </a:p>
        </p:txBody>
      </p:sp>
      <p:sp>
        <p:nvSpPr>
          <p:cNvPr id="9" name="Slide Number Placeholder 8"/>
          <p:cNvSpPr>
            <a:spLocks noGrp="1"/>
          </p:cNvSpPr>
          <p:nvPr>
            <p:ph type="sldNum" sz="quarter" idx="12"/>
          </p:nvPr>
        </p:nvSpPr>
        <p:spPr/>
        <p:txBody>
          <a:bodyPr/>
          <a:lstStyle/>
          <a:p>
            <a:fld id="{F4E5C24E-5C9E-4B91-8190-7E5F7B925A1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F9AEE6-0B82-4E30-9F6D-4DD8A34E43B6}" type="datetime1">
              <a:rPr lang="en-US" smtClean="0"/>
              <a:t>4/16/2020</a:t>
            </a:fld>
            <a:endParaRPr lang="en-US"/>
          </a:p>
        </p:txBody>
      </p:sp>
      <p:sp>
        <p:nvSpPr>
          <p:cNvPr id="4" name="Footer Placeholder 3"/>
          <p:cNvSpPr>
            <a:spLocks noGrp="1"/>
          </p:cNvSpPr>
          <p:nvPr>
            <p:ph type="ftr" sz="quarter" idx="11"/>
          </p:nvPr>
        </p:nvSpPr>
        <p:spPr/>
        <p:txBody>
          <a:bodyPr/>
          <a:lstStyle/>
          <a:p>
            <a:r>
              <a:rPr lang="en-US" smtClean="0"/>
              <a:t>MBIT        APPLIED SCIENCE &amp;HUMANITIES DEPARTMENT</a:t>
            </a:r>
            <a:endParaRPr lang="en-US"/>
          </a:p>
        </p:txBody>
      </p:sp>
      <p:sp>
        <p:nvSpPr>
          <p:cNvPr id="5" name="Slide Number Placeholder 4"/>
          <p:cNvSpPr>
            <a:spLocks noGrp="1"/>
          </p:cNvSpPr>
          <p:nvPr>
            <p:ph type="sldNum" sz="quarter" idx="12"/>
          </p:nvPr>
        </p:nvSpPr>
        <p:spPr/>
        <p:txBody>
          <a:bodyPr/>
          <a:lstStyle/>
          <a:p>
            <a:fld id="{F4E5C24E-5C9E-4B91-8190-7E5F7B925A1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3EA374-5EED-4ED8-A899-91FBA35BB208}" type="datetime1">
              <a:rPr lang="en-US" smtClean="0"/>
              <a:t>4/16/2020</a:t>
            </a:fld>
            <a:endParaRPr lang="en-US"/>
          </a:p>
        </p:txBody>
      </p:sp>
      <p:sp>
        <p:nvSpPr>
          <p:cNvPr id="3" name="Footer Placeholder 2"/>
          <p:cNvSpPr>
            <a:spLocks noGrp="1"/>
          </p:cNvSpPr>
          <p:nvPr>
            <p:ph type="ftr" sz="quarter" idx="11"/>
          </p:nvPr>
        </p:nvSpPr>
        <p:spPr/>
        <p:txBody>
          <a:bodyPr/>
          <a:lstStyle/>
          <a:p>
            <a:r>
              <a:rPr lang="en-US" smtClean="0"/>
              <a:t>MBIT        APPLIED SCIENCE &amp;HUMANITIES DEPARTMENT</a:t>
            </a:r>
            <a:endParaRPr lang="en-US"/>
          </a:p>
        </p:txBody>
      </p:sp>
      <p:sp>
        <p:nvSpPr>
          <p:cNvPr id="4" name="Slide Number Placeholder 3"/>
          <p:cNvSpPr>
            <a:spLocks noGrp="1"/>
          </p:cNvSpPr>
          <p:nvPr>
            <p:ph type="sldNum" sz="quarter" idx="12"/>
          </p:nvPr>
        </p:nvSpPr>
        <p:spPr/>
        <p:txBody>
          <a:bodyPr/>
          <a:lstStyle/>
          <a:p>
            <a:fld id="{F4E5C24E-5C9E-4B91-8190-7E5F7B925A1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738668-C9B1-49E7-82BD-931732B272D7}" type="datetime1">
              <a:rPr lang="en-US" smtClean="0"/>
              <a:t>4/16/2020</a:t>
            </a:fld>
            <a:endParaRPr lang="en-US"/>
          </a:p>
        </p:txBody>
      </p:sp>
      <p:sp>
        <p:nvSpPr>
          <p:cNvPr id="6" name="Footer Placeholder 5"/>
          <p:cNvSpPr>
            <a:spLocks noGrp="1"/>
          </p:cNvSpPr>
          <p:nvPr>
            <p:ph type="ftr" sz="quarter" idx="11"/>
          </p:nvPr>
        </p:nvSpPr>
        <p:spPr/>
        <p:txBody>
          <a:bodyPr/>
          <a:lstStyle/>
          <a:p>
            <a:r>
              <a:rPr lang="en-US" smtClean="0"/>
              <a:t>MBIT        APPLIED SCIENCE &amp;HUMANITIES DEPARTMENT</a:t>
            </a:r>
            <a:endParaRPr lang="en-US"/>
          </a:p>
        </p:txBody>
      </p:sp>
      <p:sp>
        <p:nvSpPr>
          <p:cNvPr id="7" name="Slide Number Placeholder 6"/>
          <p:cNvSpPr>
            <a:spLocks noGrp="1"/>
          </p:cNvSpPr>
          <p:nvPr>
            <p:ph type="sldNum" sz="quarter" idx="12"/>
          </p:nvPr>
        </p:nvSpPr>
        <p:spPr/>
        <p:txBody>
          <a:bodyPr/>
          <a:lstStyle/>
          <a:p>
            <a:fld id="{F4E5C24E-5C9E-4B91-8190-7E5F7B925A1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DA39BA-0F46-461B-92C0-C4855D6E3E18}" type="datetime1">
              <a:rPr lang="en-US" smtClean="0"/>
              <a:t>4/16/2020</a:t>
            </a:fld>
            <a:endParaRPr lang="en-US"/>
          </a:p>
        </p:txBody>
      </p:sp>
      <p:sp>
        <p:nvSpPr>
          <p:cNvPr id="6" name="Footer Placeholder 5"/>
          <p:cNvSpPr>
            <a:spLocks noGrp="1"/>
          </p:cNvSpPr>
          <p:nvPr>
            <p:ph type="ftr" sz="quarter" idx="11"/>
          </p:nvPr>
        </p:nvSpPr>
        <p:spPr/>
        <p:txBody>
          <a:bodyPr/>
          <a:lstStyle/>
          <a:p>
            <a:r>
              <a:rPr lang="en-US" smtClean="0"/>
              <a:t>MBIT        APPLIED SCIENCE &amp;HUMANITIES DEPARTMENT</a:t>
            </a:r>
            <a:endParaRPr lang="en-US"/>
          </a:p>
        </p:txBody>
      </p:sp>
      <p:sp>
        <p:nvSpPr>
          <p:cNvPr id="7" name="Slide Number Placeholder 6"/>
          <p:cNvSpPr>
            <a:spLocks noGrp="1"/>
          </p:cNvSpPr>
          <p:nvPr>
            <p:ph type="sldNum" sz="quarter" idx="12"/>
          </p:nvPr>
        </p:nvSpPr>
        <p:spPr/>
        <p:txBody>
          <a:bodyPr/>
          <a:lstStyle/>
          <a:p>
            <a:fld id="{F4E5C24E-5C9E-4B91-8190-7E5F7B925A1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0A4D56-84B9-4073-94FE-B80D57A161DB}" type="datetime1">
              <a:rPr lang="en-US" smtClean="0"/>
              <a:t>4/16/2020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MBIT        APPLIED SCIENCE &amp;HUMANITIES DEPARTMENT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E5C24E-5C9E-4B91-8190-7E5F7B925A1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3.png"/><Relationship Id="rId7" Type="http://schemas.openxmlformats.org/officeDocument/2006/relationships/image" Target="../media/image29.pn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1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 Id="rId5" Type="http://schemas.openxmlformats.org/officeDocument/2006/relationships/image" Target="../media/image34.png"/><Relationship Id="rId4" Type="http://schemas.openxmlformats.org/officeDocument/2006/relationships/image" Target="../media/image33.png"/></Relationships>
</file>

<file path=ppt/slides/_rels/slide17.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18.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 Id="rId5" Type="http://schemas.openxmlformats.org/officeDocument/2006/relationships/image" Target="../media/image44.png"/><Relationship Id="rId4" Type="http://schemas.openxmlformats.org/officeDocument/2006/relationships/image" Target="../media/image4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2.xml"/><Relationship Id="rId4" Type="http://schemas.openxmlformats.org/officeDocument/2006/relationships/image" Target="../media/image4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png"/><Relationship Id="rId1" Type="http://schemas.openxmlformats.org/officeDocument/2006/relationships/slideLayout" Target="../slideLayouts/slideLayout2.xml"/><Relationship Id="rId5" Type="http://schemas.openxmlformats.org/officeDocument/2006/relationships/image" Target="../media/image53.png"/><Relationship Id="rId4" Type="http://schemas.openxmlformats.org/officeDocument/2006/relationships/image" Target="../media/image5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066800"/>
            <a:ext cx="7772400" cy="1470025"/>
          </a:xfrm>
        </p:spPr>
        <p:txBody>
          <a:bodyPr/>
          <a:lstStyle/>
          <a:p>
            <a:r>
              <a:rPr lang="en-US" b="1" u="sng" dirty="0"/>
              <a:t>MODULE – </a:t>
            </a:r>
            <a:r>
              <a:rPr lang="en-US" b="1" u="sng" dirty="0" smtClean="0"/>
              <a:t>2</a:t>
            </a:r>
            <a:endParaRPr lang="en-US" dirty="0"/>
          </a:p>
        </p:txBody>
      </p:sp>
      <p:sp>
        <p:nvSpPr>
          <p:cNvPr id="3" name="Subtitle 2"/>
          <p:cNvSpPr>
            <a:spLocks noGrp="1"/>
          </p:cNvSpPr>
          <p:nvPr>
            <p:ph type="subTitle" idx="1"/>
          </p:nvPr>
        </p:nvSpPr>
        <p:spPr>
          <a:xfrm>
            <a:off x="1447800" y="3048000"/>
            <a:ext cx="6400800" cy="1752600"/>
          </a:xfrm>
        </p:spPr>
        <p:txBody>
          <a:bodyPr>
            <a:normAutofit fontScale="25000" lnSpcReduction="20000"/>
          </a:bodyPr>
          <a:lstStyle/>
          <a:p>
            <a:r>
              <a:rPr lang="en-US" sz="17600" b="1" u="sng" dirty="0" smtClean="0">
                <a:solidFill>
                  <a:schemeClr val="tx2">
                    <a:lumMod val="50000"/>
                  </a:schemeClr>
                </a:solidFill>
              </a:rPr>
              <a:t>SEMICONDUCTORS</a:t>
            </a:r>
          </a:p>
          <a:p>
            <a:endParaRPr lang="en-US" sz="10000" b="1" u="sng" dirty="0" smtClean="0"/>
          </a:p>
          <a:p>
            <a:r>
              <a:rPr lang="en-US" sz="10000" b="1" u="sng" dirty="0" smtClean="0"/>
              <a:t>Dr. </a:t>
            </a:r>
            <a:r>
              <a:rPr lang="en-US" sz="10000" b="1" u="sng" dirty="0" err="1" smtClean="0"/>
              <a:t>Bhavesh</a:t>
            </a:r>
            <a:r>
              <a:rPr lang="en-US" sz="10000" b="1" u="sng" dirty="0" smtClean="0"/>
              <a:t> N </a:t>
            </a:r>
            <a:r>
              <a:rPr lang="en-US" sz="10000" b="1" u="sng" dirty="0" err="1" smtClean="0"/>
              <a:t>Rajpara</a:t>
            </a:r>
            <a:endParaRPr lang="en-US" sz="10000" b="1" u="sng" dirty="0" smtClean="0"/>
          </a:p>
          <a:p>
            <a:r>
              <a:rPr lang="en-US" sz="10000" b="1" u="sng" dirty="0" smtClean="0"/>
              <a:t>MBIT</a:t>
            </a:r>
            <a:endParaRPr lang="en-US" sz="10000" b="1" u="sng" dirty="0" smtClean="0"/>
          </a:p>
          <a:p>
            <a:endParaRPr lang="en-US" sz="4000" b="1" u="sng" dirty="0" smtClean="0"/>
          </a:p>
          <a:p>
            <a:r>
              <a:rPr lang="en-US" sz="4000" b="1" dirty="0" smtClean="0"/>
              <a:t/>
            </a:r>
            <a:br>
              <a:rPr lang="en-US" sz="4000" b="1" dirty="0" smtClean="0"/>
            </a:br>
            <a:endParaRPr lang="en-US" sz="4000" b="1" dirty="0"/>
          </a:p>
        </p:txBody>
      </p:sp>
      <p:sp>
        <p:nvSpPr>
          <p:cNvPr id="4" name="Footer Placeholder 3"/>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u="sng" dirty="0"/>
              <a:t>Carrier Concentration</a:t>
            </a:r>
            <a:r>
              <a:rPr lang="en-US" sz="3600" dirty="0" smtClean="0"/>
              <a:t>:</a:t>
            </a:r>
            <a:endParaRPr lang="en-US" sz="3600" dirty="0"/>
          </a:p>
        </p:txBody>
      </p:sp>
      <p:sp>
        <p:nvSpPr>
          <p:cNvPr id="3" name="Content Placeholder 2"/>
          <p:cNvSpPr>
            <a:spLocks noGrp="1"/>
          </p:cNvSpPr>
          <p:nvPr>
            <p:ph idx="1"/>
          </p:nvPr>
        </p:nvSpPr>
        <p:spPr>
          <a:xfrm>
            <a:off x="457200" y="1295400"/>
            <a:ext cx="8229600" cy="5181600"/>
          </a:xfrm>
        </p:spPr>
        <p:txBody>
          <a:bodyPr>
            <a:normAutofit fontScale="92500" lnSpcReduction="20000"/>
          </a:bodyPr>
          <a:lstStyle/>
          <a:p>
            <a:pPr lvl="0"/>
            <a:r>
              <a:rPr lang="en-US" dirty="0"/>
              <a:t>With an increase in temperature covalent bonds are broken in an intrinsic semiconductor and electron-hole pairs are generated. We expect that a large number of electrons in conduction band and large number of holes in the valence band can be found.</a:t>
            </a:r>
          </a:p>
          <a:p>
            <a:pPr lvl="0"/>
            <a:r>
              <a:rPr lang="en-US" dirty="0"/>
              <a:t>As electrons (</a:t>
            </a:r>
            <a:r>
              <a:rPr lang="en-US" dirty="0" err="1"/>
              <a:t>e</a:t>
            </a:r>
            <a:r>
              <a:rPr lang="en-US" baseline="30000" dirty="0" err="1"/>
              <a:t>_</a:t>
            </a:r>
            <a:r>
              <a:rPr lang="en-US" dirty="0" err="1"/>
              <a:t>s</a:t>
            </a:r>
            <a:r>
              <a:rPr lang="en-US" dirty="0"/>
              <a:t>) and holes (+</a:t>
            </a:r>
            <a:r>
              <a:rPr lang="en-US" dirty="0" err="1"/>
              <a:t>ve</a:t>
            </a:r>
            <a:r>
              <a:rPr lang="en-US" dirty="0"/>
              <a:t>) are charged particles, they are together are called “Charge carriers”.</a:t>
            </a:r>
          </a:p>
          <a:p>
            <a:pPr lvl="0"/>
            <a:r>
              <a:rPr lang="en-US" dirty="0"/>
              <a:t>Carrier concentration is the number of holes and electrons in the valence band and conduction band respectively per unit volume p or n and is also known as density of charge carriers.</a:t>
            </a:r>
          </a:p>
          <a:p>
            <a:endParaRPr lang="en-US" dirty="0"/>
          </a:p>
        </p:txBody>
      </p:sp>
      <p:sp>
        <p:nvSpPr>
          <p:cNvPr id="4" name="Footer Placeholder 3"/>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200" u="sng" dirty="0"/>
              <a:t>Calculation of Electron density</a:t>
            </a:r>
            <a:r>
              <a:rPr lang="en-US" sz="3200" dirty="0" smtClean="0"/>
              <a:t>:</a:t>
            </a:r>
            <a:endParaRPr lang="en-US" sz="3200" dirty="0"/>
          </a:p>
        </p:txBody>
      </p:sp>
      <p:sp>
        <p:nvSpPr>
          <p:cNvPr id="3" name="Content Placeholder 2"/>
          <p:cNvSpPr>
            <a:spLocks noGrp="1"/>
          </p:cNvSpPr>
          <p:nvPr>
            <p:ph idx="1"/>
          </p:nvPr>
        </p:nvSpPr>
        <p:spPr>
          <a:xfrm>
            <a:off x="457200" y="914400"/>
            <a:ext cx="8229600" cy="5943600"/>
          </a:xfrm>
        </p:spPr>
        <p:txBody>
          <a:bodyPr>
            <a:normAutofit fontScale="70000" lnSpcReduction="20000"/>
          </a:bodyPr>
          <a:lstStyle/>
          <a:p>
            <a:r>
              <a:rPr lang="en-US" dirty="0"/>
              <a:t>Let  </a:t>
            </a:r>
            <a:r>
              <a:rPr lang="en-US" dirty="0" err="1"/>
              <a:t>dn</a:t>
            </a:r>
            <a:r>
              <a:rPr lang="en-US" dirty="0"/>
              <a:t>  be the number of electrons whose energy lies in the energy interval  E  and  E + </a:t>
            </a:r>
            <a:r>
              <a:rPr lang="en-US" dirty="0" err="1"/>
              <a:t>dE</a:t>
            </a:r>
            <a:r>
              <a:rPr lang="en-US" dirty="0"/>
              <a:t>  in the conduction band. Then,</a:t>
            </a:r>
          </a:p>
          <a:p>
            <a:r>
              <a:rPr lang="en-US" dirty="0" err="1"/>
              <a:t>dn</a:t>
            </a:r>
            <a:r>
              <a:rPr lang="en-US" dirty="0"/>
              <a:t>  = Z (E) ƒ(E) </a:t>
            </a:r>
            <a:r>
              <a:rPr lang="en-US" dirty="0" err="1"/>
              <a:t>dE</a:t>
            </a:r>
            <a:r>
              <a:rPr lang="en-US" dirty="0"/>
              <a:t>                             …………………… (1</a:t>
            </a:r>
            <a:r>
              <a:rPr lang="en-US" dirty="0" smtClean="0"/>
              <a:t>)</a:t>
            </a:r>
          </a:p>
          <a:p>
            <a:endParaRPr lang="en-US" dirty="0"/>
          </a:p>
          <a:p>
            <a:r>
              <a:rPr lang="en-US" dirty="0"/>
              <a:t>where,  Z(E)</a:t>
            </a:r>
            <a:r>
              <a:rPr lang="en-US" dirty="0" err="1"/>
              <a:t>dE</a:t>
            </a:r>
            <a:r>
              <a:rPr lang="en-US" dirty="0"/>
              <a:t> is the density of states in the interval E and  E + </a:t>
            </a:r>
            <a:r>
              <a:rPr lang="en-US" dirty="0" err="1"/>
              <a:t>dE</a:t>
            </a:r>
            <a:r>
              <a:rPr lang="en-US" dirty="0"/>
              <a:t>, and ƒ(E) probability that a state energy is occupied by an electrons</a:t>
            </a:r>
            <a:r>
              <a:rPr lang="en-US" dirty="0" smtClean="0"/>
              <a:t>.</a:t>
            </a:r>
          </a:p>
          <a:p>
            <a:pPr lvl="0"/>
            <a:r>
              <a:rPr lang="en-US" dirty="0" smtClean="0"/>
              <a:t>The </a:t>
            </a:r>
            <a:r>
              <a:rPr lang="en-US" dirty="0"/>
              <a:t>electron density in the conduction band is integrating the above equation between limits E</a:t>
            </a:r>
            <a:r>
              <a:rPr lang="en-US" baseline="-25000" dirty="0"/>
              <a:t>C </a:t>
            </a:r>
            <a:r>
              <a:rPr lang="en-US" dirty="0"/>
              <a:t> and ∞. E</a:t>
            </a:r>
            <a:r>
              <a:rPr lang="en-US" baseline="-25000" dirty="0"/>
              <a:t>C </a:t>
            </a:r>
            <a:r>
              <a:rPr lang="en-US" dirty="0"/>
              <a:t> is the energy corresponding to the bottom edge of the conduction band and ∞ the energy corresponding to the top edge.</a:t>
            </a:r>
          </a:p>
          <a:p>
            <a:r>
              <a:rPr lang="en-US" dirty="0"/>
              <a:t>             </a:t>
            </a:r>
            <a:r>
              <a:rPr lang="en-US" dirty="0" smtClean="0"/>
              <a:t>                                             …………………… </a:t>
            </a:r>
            <a:r>
              <a:rPr lang="en-US" dirty="0"/>
              <a:t>(2)</a:t>
            </a:r>
          </a:p>
          <a:p>
            <a:pPr lvl="0"/>
            <a:endParaRPr lang="en-US" dirty="0" smtClean="0"/>
          </a:p>
          <a:p>
            <a:pPr lvl="0"/>
            <a:r>
              <a:rPr lang="en-US" dirty="0" smtClean="0"/>
              <a:t>The </a:t>
            </a:r>
            <a:r>
              <a:rPr lang="en-US" dirty="0"/>
              <a:t>density of states in the condition band is given by </a:t>
            </a:r>
          </a:p>
          <a:p>
            <a:r>
              <a:rPr lang="en-US" dirty="0" smtClean="0"/>
              <a:t>                      (</a:t>
            </a:r>
            <a:r>
              <a:rPr lang="en-US" dirty="0"/>
              <a:t>2m</a:t>
            </a:r>
            <a:r>
              <a:rPr lang="en-US" baseline="-25000" dirty="0"/>
              <a:t>e</a:t>
            </a:r>
            <a:r>
              <a:rPr lang="en-US" dirty="0"/>
              <a:t>*)</a:t>
            </a:r>
            <a:r>
              <a:rPr lang="en-US" baseline="30000" dirty="0"/>
              <a:t>3/2</a:t>
            </a:r>
            <a:r>
              <a:rPr lang="en-US" dirty="0"/>
              <a:t>E</a:t>
            </a:r>
            <a:r>
              <a:rPr lang="en-US" baseline="30000" dirty="0"/>
              <a:t>1/2</a:t>
            </a:r>
            <a:r>
              <a:rPr lang="en-US" dirty="0"/>
              <a:t>dE     </a:t>
            </a:r>
            <a:r>
              <a:rPr lang="en-US" dirty="0" smtClean="0"/>
              <a:t>                </a:t>
            </a:r>
            <a:r>
              <a:rPr lang="en-US" dirty="0"/>
              <a:t>…………. (3)</a:t>
            </a:r>
          </a:p>
          <a:p>
            <a:endParaRPr lang="en-US" dirty="0" smtClean="0"/>
          </a:p>
          <a:p>
            <a:r>
              <a:rPr lang="en-US" dirty="0" smtClean="0"/>
              <a:t>For </a:t>
            </a:r>
            <a:r>
              <a:rPr lang="en-US" dirty="0"/>
              <a:t>kinetic energy i.e. E-E</a:t>
            </a:r>
            <a:r>
              <a:rPr lang="en-US" baseline="-25000" dirty="0"/>
              <a:t>C</a:t>
            </a:r>
            <a:r>
              <a:rPr lang="en-US" dirty="0"/>
              <a:t> , the equation (3) is modified as                    </a:t>
            </a:r>
          </a:p>
          <a:p>
            <a:r>
              <a:rPr lang="en-US" dirty="0"/>
              <a:t> </a:t>
            </a:r>
            <a:r>
              <a:rPr lang="en-US" dirty="0" smtClean="0"/>
              <a:t>                    (</a:t>
            </a:r>
            <a:r>
              <a:rPr lang="en-US" dirty="0"/>
              <a:t>2m</a:t>
            </a:r>
            <a:r>
              <a:rPr lang="en-US" baseline="-25000" dirty="0"/>
              <a:t>e</a:t>
            </a:r>
            <a:r>
              <a:rPr lang="en-US" dirty="0"/>
              <a:t>*)</a:t>
            </a:r>
            <a:r>
              <a:rPr lang="en-US" baseline="30000" dirty="0"/>
              <a:t>3/2</a:t>
            </a:r>
            <a:r>
              <a:rPr lang="en-US" dirty="0"/>
              <a:t> (</a:t>
            </a:r>
            <a:r>
              <a:rPr lang="en-US" dirty="0" smtClean="0"/>
              <a:t>E -  E</a:t>
            </a:r>
            <a:r>
              <a:rPr lang="en-US" baseline="-25000" dirty="0" smtClean="0"/>
              <a:t>C</a:t>
            </a:r>
            <a:r>
              <a:rPr lang="en-US" dirty="0" smtClean="0"/>
              <a:t> </a:t>
            </a:r>
            <a:r>
              <a:rPr lang="en-US" dirty="0"/>
              <a:t>)</a:t>
            </a:r>
            <a:r>
              <a:rPr lang="en-US" baseline="30000" dirty="0" smtClean="0"/>
              <a:t>1/2 </a:t>
            </a:r>
            <a:r>
              <a:rPr lang="en-US" dirty="0" err="1" smtClean="0"/>
              <a:t>dE</a:t>
            </a:r>
            <a:r>
              <a:rPr lang="en-US" dirty="0" smtClean="0"/>
              <a:t>        </a:t>
            </a:r>
            <a:r>
              <a:rPr lang="en-US" dirty="0"/>
              <a:t>………….. (4)</a:t>
            </a:r>
          </a:p>
          <a:p>
            <a:endParaRPr lang="en-US" dirty="0"/>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8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676400" y="3962400"/>
            <a:ext cx="2133600" cy="609601"/>
          </a:xfrm>
          <a:prstGeom prst="rect">
            <a:avLst/>
          </a:prstGeom>
          <a:noFill/>
        </p:spPr>
      </p:pic>
      <p:sp>
        <p:nvSpPr>
          <p:cNvPr id="204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83"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990599" y="4953000"/>
            <a:ext cx="1197429" cy="457200"/>
          </a:xfrm>
          <a:prstGeom prst="rect">
            <a:avLst/>
          </a:prstGeom>
          <a:noFill/>
        </p:spPr>
      </p:pic>
      <p:sp>
        <p:nvSpPr>
          <p:cNvPr id="2048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85"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914400" y="5943600"/>
            <a:ext cx="1295400" cy="494607"/>
          </a:xfrm>
          <a:prstGeom prst="rect">
            <a:avLst/>
          </a:prstGeom>
          <a:noFill/>
        </p:spPr>
      </p:pic>
      <p:sp>
        <p:nvSpPr>
          <p:cNvPr id="10" name="Footer Placeholder 9"/>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fontScale="85000" lnSpcReduction="20000"/>
          </a:bodyPr>
          <a:lstStyle/>
          <a:p>
            <a:pPr lvl="0"/>
            <a:r>
              <a:rPr lang="en-US" dirty="0"/>
              <a:t>The probability of an electron occupying an energy level is given by </a:t>
            </a:r>
          </a:p>
          <a:p>
            <a:r>
              <a:rPr lang="en-US" dirty="0"/>
              <a:t>            </a:t>
            </a:r>
            <a:r>
              <a:rPr lang="en-US" dirty="0" smtClean="0"/>
              <a:t>                                                    ……………….. </a:t>
            </a:r>
            <a:r>
              <a:rPr lang="en-US" dirty="0"/>
              <a:t>(5)</a:t>
            </a:r>
          </a:p>
          <a:p>
            <a:pPr lvl="0"/>
            <a:endParaRPr lang="en-US" dirty="0" smtClean="0"/>
          </a:p>
          <a:p>
            <a:pPr lvl="0"/>
            <a:r>
              <a:rPr lang="en-US" dirty="0" smtClean="0"/>
              <a:t>In </a:t>
            </a:r>
            <a:r>
              <a:rPr lang="en-US" dirty="0"/>
              <a:t>the conduction band, the number of electrons occupying energy levels are negligible or less therefore (E-</a:t>
            </a:r>
            <a:r>
              <a:rPr lang="en-US" dirty="0" err="1"/>
              <a:t>E</a:t>
            </a:r>
            <a:r>
              <a:rPr lang="en-US" baseline="-25000" dirty="0" err="1"/>
              <a:t>f</a:t>
            </a:r>
            <a:r>
              <a:rPr lang="en-US" dirty="0"/>
              <a:t> ) ˃˃KT, equation (4) can be written as </a:t>
            </a:r>
          </a:p>
          <a:p>
            <a:endParaRPr lang="en-US" dirty="0" smtClean="0"/>
          </a:p>
          <a:p>
            <a:r>
              <a:rPr lang="en-US" dirty="0" smtClean="0"/>
              <a:t>                                                                 </a:t>
            </a:r>
            <a:r>
              <a:rPr lang="en-US" dirty="0"/>
              <a:t>………………. (6)</a:t>
            </a:r>
          </a:p>
          <a:p>
            <a:r>
              <a:rPr lang="en-US" dirty="0"/>
              <a:t>Using equation (4) and (6) into equation (2), we obtain</a:t>
            </a:r>
          </a:p>
          <a:p>
            <a:r>
              <a:rPr lang="en-US" dirty="0"/>
              <a:t> </a:t>
            </a:r>
            <a:endParaRPr lang="en-US" dirty="0" smtClean="0"/>
          </a:p>
          <a:p>
            <a:r>
              <a:rPr lang="en-US" dirty="0"/>
              <a:t> </a:t>
            </a:r>
            <a:r>
              <a:rPr lang="en-US" dirty="0" smtClean="0"/>
              <a:t>                 (</a:t>
            </a:r>
            <a:r>
              <a:rPr lang="en-US" dirty="0"/>
              <a:t>2m</a:t>
            </a:r>
            <a:r>
              <a:rPr lang="en-US" baseline="-25000" dirty="0"/>
              <a:t>e</a:t>
            </a:r>
            <a:r>
              <a:rPr lang="en-US" dirty="0"/>
              <a:t>*)</a:t>
            </a:r>
            <a:r>
              <a:rPr lang="en-US" baseline="30000" dirty="0"/>
              <a:t>3/2 </a:t>
            </a:r>
            <a:r>
              <a:rPr lang="en-US" dirty="0"/>
              <a:t>       </a:t>
            </a:r>
            <a:r>
              <a:rPr lang="en-US" dirty="0" smtClean="0"/>
              <a:t>                               ..……… </a:t>
            </a:r>
            <a:r>
              <a:rPr lang="en-US" dirty="0"/>
              <a:t>(7</a:t>
            </a:r>
            <a:r>
              <a:rPr lang="en-US" dirty="0" smtClean="0"/>
              <a:t>)</a:t>
            </a:r>
            <a:r>
              <a:rPr lang="en-US" dirty="0"/>
              <a:t> </a:t>
            </a:r>
          </a:p>
          <a:p>
            <a:r>
              <a:rPr lang="en-US" u="sng" dirty="0"/>
              <a:t>OR</a:t>
            </a:r>
            <a:endParaRPr lang="en-US" dirty="0"/>
          </a:p>
          <a:p>
            <a:r>
              <a:rPr lang="en-US" dirty="0"/>
              <a:t>	</a:t>
            </a:r>
            <a:r>
              <a:rPr lang="en-US" dirty="0" smtClean="0"/>
              <a:t> </a:t>
            </a:r>
          </a:p>
          <a:p>
            <a:r>
              <a:rPr lang="en-US" dirty="0"/>
              <a:t> </a:t>
            </a:r>
            <a:r>
              <a:rPr lang="en-US" dirty="0" smtClean="0"/>
              <a:t>        (</a:t>
            </a:r>
            <a:r>
              <a:rPr lang="en-US" dirty="0"/>
              <a:t>2m</a:t>
            </a:r>
            <a:r>
              <a:rPr lang="en-US" baseline="-25000" dirty="0"/>
              <a:t>e</a:t>
            </a:r>
            <a:r>
              <a:rPr lang="en-US" dirty="0"/>
              <a:t>*)</a:t>
            </a:r>
            <a:r>
              <a:rPr lang="en-US" baseline="30000" dirty="0"/>
              <a:t>3/2 </a:t>
            </a:r>
            <a:r>
              <a:rPr lang="en-US" dirty="0"/>
              <a:t> </a:t>
            </a:r>
            <a:r>
              <a:rPr lang="en-US" dirty="0" smtClean="0"/>
              <a:t>                          </a:t>
            </a:r>
            <a:r>
              <a:rPr lang="en-US" baseline="30000" dirty="0" smtClean="0"/>
              <a:t>½</a:t>
            </a:r>
            <a:r>
              <a:rPr lang="en-US" dirty="0" smtClean="0"/>
              <a:t>  e </a:t>
            </a:r>
            <a:r>
              <a:rPr lang="en-US" baseline="30000" dirty="0"/>
              <a:t>–(</a:t>
            </a:r>
            <a:r>
              <a:rPr lang="en-US" baseline="30000" dirty="0" smtClean="0"/>
              <a:t>E - EC</a:t>
            </a:r>
            <a:r>
              <a:rPr lang="en-US" baseline="30000" dirty="0"/>
              <a:t>)/KT</a:t>
            </a:r>
            <a:r>
              <a:rPr lang="en-US" dirty="0"/>
              <a:t> </a:t>
            </a:r>
            <a:r>
              <a:rPr lang="en-US" dirty="0" err="1"/>
              <a:t>dE</a:t>
            </a:r>
            <a:r>
              <a:rPr lang="en-US" dirty="0"/>
              <a:t>    </a:t>
            </a:r>
            <a:r>
              <a:rPr lang="en-US" dirty="0" smtClean="0"/>
              <a:t>…. </a:t>
            </a:r>
            <a:r>
              <a:rPr lang="en-US" dirty="0"/>
              <a:t>(8)</a:t>
            </a:r>
          </a:p>
          <a:p>
            <a:endParaRPr lang="en-US" dirty="0"/>
          </a:p>
        </p:txBody>
      </p:sp>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945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304925" y="1295400"/>
            <a:ext cx="2505075" cy="761999"/>
          </a:xfrm>
          <a:prstGeom prst="rect">
            <a:avLst/>
          </a:prstGeom>
          <a:noFill/>
        </p:spPr>
      </p:pic>
      <p:sp>
        <p:nvSpPr>
          <p:cNvPr id="1946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945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219200" y="3276600"/>
            <a:ext cx="2438400" cy="609600"/>
          </a:xfrm>
          <a:prstGeom prst="rect">
            <a:avLst/>
          </a:prstGeom>
          <a:noFill/>
        </p:spPr>
      </p:pic>
      <p:sp>
        <p:nvSpPr>
          <p:cNvPr id="1946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9461"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143000" y="4604084"/>
            <a:ext cx="990600" cy="729916"/>
          </a:xfrm>
          <a:prstGeom prst="rect">
            <a:avLst/>
          </a:prstGeom>
          <a:noFill/>
        </p:spPr>
      </p:pic>
      <p:sp>
        <p:nvSpPr>
          <p:cNvPr id="1946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9463"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505200" y="4495800"/>
            <a:ext cx="2590800" cy="990600"/>
          </a:xfrm>
          <a:prstGeom prst="rect">
            <a:avLst/>
          </a:prstGeom>
          <a:noFill/>
        </p:spPr>
      </p:pic>
      <p:sp>
        <p:nvSpPr>
          <p:cNvPr id="1946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9465"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762000" y="5791200"/>
            <a:ext cx="685800" cy="685800"/>
          </a:xfrm>
          <a:prstGeom prst="rect">
            <a:avLst/>
          </a:prstGeom>
          <a:noFill/>
        </p:spPr>
      </p:pic>
      <p:sp>
        <p:nvSpPr>
          <p:cNvPr id="1946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9467" name="Picture 1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895599" y="6096000"/>
            <a:ext cx="1078993" cy="381000"/>
          </a:xfrm>
          <a:prstGeom prst="rect">
            <a:avLst/>
          </a:prstGeom>
          <a:noFill/>
        </p:spPr>
      </p:pic>
      <p:sp>
        <p:nvSpPr>
          <p:cNvPr id="19470"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9469" name="Picture 13"/>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4038600" y="5867400"/>
            <a:ext cx="990600" cy="762000"/>
          </a:xfrm>
          <a:prstGeom prst="rect">
            <a:avLst/>
          </a:prstGeom>
          <a:noFill/>
        </p:spPr>
      </p:pic>
      <p:sp>
        <p:nvSpPr>
          <p:cNvPr id="17" name="Footer Placeholder 16"/>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a:bodyPr>
          <a:lstStyle/>
          <a:p>
            <a:r>
              <a:rPr lang="en-US" sz="2400" dirty="0"/>
              <a:t>The integral of equation (8) is of the standard form as, </a:t>
            </a:r>
          </a:p>
          <a:p>
            <a:r>
              <a:rPr lang="en-US" sz="2400" dirty="0"/>
              <a:t>	  </a:t>
            </a:r>
          </a:p>
          <a:p>
            <a:r>
              <a:rPr lang="en-US" sz="2400" dirty="0"/>
              <a:t>	</a:t>
            </a:r>
            <a:endParaRPr lang="en-US" sz="2400" dirty="0" smtClean="0"/>
          </a:p>
          <a:p>
            <a:r>
              <a:rPr lang="en-US" sz="2400" dirty="0" smtClean="0"/>
              <a:t>Where </a:t>
            </a:r>
            <a:r>
              <a:rPr lang="en-US" sz="2400" dirty="0"/>
              <a:t>a=1/KT and  X=(E-E</a:t>
            </a:r>
            <a:r>
              <a:rPr lang="en-US" sz="2400" baseline="-25000" dirty="0"/>
              <a:t>C</a:t>
            </a:r>
            <a:r>
              <a:rPr lang="en-US" sz="2400" dirty="0"/>
              <a:t>).</a:t>
            </a:r>
          </a:p>
          <a:p>
            <a:r>
              <a:rPr lang="en-US" sz="2400" dirty="0"/>
              <a:t>	 </a:t>
            </a:r>
          </a:p>
          <a:p>
            <a:r>
              <a:rPr lang="en-US" sz="2400" dirty="0"/>
              <a:t>	</a:t>
            </a:r>
            <a:endParaRPr lang="en-US" sz="2400" dirty="0" smtClean="0"/>
          </a:p>
          <a:p>
            <a:r>
              <a:rPr lang="en-US" sz="2400" dirty="0" smtClean="0"/>
              <a:t>Rearranging </a:t>
            </a:r>
            <a:r>
              <a:rPr lang="en-US" sz="2400" dirty="0"/>
              <a:t>the terms, we get</a:t>
            </a:r>
          </a:p>
          <a:p>
            <a:r>
              <a:rPr lang="en-US" sz="2400" dirty="0"/>
              <a:t>	 </a:t>
            </a:r>
          </a:p>
          <a:p>
            <a:r>
              <a:rPr lang="en-US" sz="2400" dirty="0"/>
              <a:t>	</a:t>
            </a:r>
          </a:p>
          <a:p>
            <a:r>
              <a:rPr lang="en-US" sz="2400" dirty="0"/>
              <a:t>	          </a:t>
            </a:r>
            <a:r>
              <a:rPr lang="en-US" sz="2400" dirty="0" smtClean="0"/>
              <a:t>                                                      …………… </a:t>
            </a:r>
            <a:r>
              <a:rPr lang="en-US" sz="2400" dirty="0"/>
              <a:t>(9)</a:t>
            </a:r>
          </a:p>
          <a:p>
            <a:endParaRPr lang="en-US" dirty="0" smtClean="0"/>
          </a:p>
          <a:p>
            <a:r>
              <a:rPr lang="en-US" sz="2800" dirty="0" smtClean="0"/>
              <a:t>n = </a:t>
            </a:r>
            <a:r>
              <a:rPr lang="en-US" sz="2800" dirty="0" err="1" smtClean="0"/>
              <a:t>Nc</a:t>
            </a:r>
            <a:r>
              <a:rPr lang="en-US" sz="2800" dirty="0" smtClean="0"/>
              <a:t>                                                 ………….(10)</a:t>
            </a:r>
          </a:p>
          <a:p>
            <a:r>
              <a:rPr lang="en-US" sz="2800" dirty="0" smtClean="0"/>
              <a:t> </a:t>
            </a:r>
            <a:r>
              <a:rPr lang="en-US" sz="2000" dirty="0" smtClean="0"/>
              <a:t>Designating </a:t>
            </a:r>
            <a:r>
              <a:rPr lang="en-US" sz="2000" dirty="0" err="1" smtClean="0"/>
              <a:t>Nc</a:t>
            </a:r>
            <a:r>
              <a:rPr lang="en-US" sz="2000" dirty="0" smtClean="0"/>
              <a:t> =</a:t>
            </a:r>
            <a:endParaRPr lang="en-US" sz="2000" dirty="0"/>
          </a:p>
        </p:txBody>
      </p:sp>
      <p:sp>
        <p:nvSpPr>
          <p:cNvPr id="184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843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828800" y="1066800"/>
            <a:ext cx="990600" cy="990600"/>
          </a:xfrm>
          <a:prstGeom prst="rect">
            <a:avLst/>
          </a:prstGeom>
          <a:noFill/>
        </p:spPr>
      </p:pic>
      <p:sp>
        <p:nvSpPr>
          <p:cNvPr id="1843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843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19400" y="1057275"/>
            <a:ext cx="1905000" cy="752782"/>
          </a:xfrm>
          <a:prstGeom prst="rect">
            <a:avLst/>
          </a:prstGeom>
          <a:noFill/>
        </p:spPr>
      </p:pic>
      <p:sp>
        <p:nvSpPr>
          <p:cNvPr id="1843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8437"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043214" y="2419350"/>
            <a:ext cx="2080986" cy="704850"/>
          </a:xfrm>
          <a:prstGeom prst="rect">
            <a:avLst/>
          </a:prstGeom>
          <a:noFill/>
        </p:spPr>
      </p:pic>
      <p:sp>
        <p:nvSpPr>
          <p:cNvPr id="1844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8439"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157330" y="2457449"/>
            <a:ext cx="2176670" cy="610529"/>
          </a:xfrm>
          <a:prstGeom prst="rect">
            <a:avLst/>
          </a:prstGeom>
          <a:noFill/>
        </p:spPr>
      </p:pic>
      <p:sp>
        <p:nvSpPr>
          <p:cNvPr id="1844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8441"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1447800" y="3714749"/>
            <a:ext cx="1600200" cy="610985"/>
          </a:xfrm>
          <a:prstGeom prst="rect">
            <a:avLst/>
          </a:prstGeom>
          <a:noFill/>
        </p:spPr>
      </p:pic>
      <p:sp>
        <p:nvSpPr>
          <p:cNvPr id="1844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8443" name="Picture 1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107635" y="3581400"/>
            <a:ext cx="2988365" cy="838200"/>
          </a:xfrm>
          <a:prstGeom prst="rect">
            <a:avLst/>
          </a:prstGeom>
          <a:noFill/>
        </p:spPr>
      </p:pic>
      <p:sp>
        <p:nvSpPr>
          <p:cNvPr id="18446"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8445" name="Picture 13"/>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1200149" y="4495801"/>
            <a:ext cx="4286251" cy="762000"/>
          </a:xfrm>
          <a:prstGeom prst="rect">
            <a:avLst/>
          </a:prstGeom>
          <a:noFill/>
        </p:spPr>
      </p:pic>
      <p:sp>
        <p:nvSpPr>
          <p:cNvPr id="18448"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8447" name="Picture 15"/>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1828800" y="5553075"/>
            <a:ext cx="1965579" cy="542925"/>
          </a:xfrm>
          <a:prstGeom prst="rect">
            <a:avLst/>
          </a:prstGeom>
          <a:noFill/>
        </p:spPr>
      </p:pic>
      <p:sp>
        <p:nvSpPr>
          <p:cNvPr id="18450"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8449" name="Picture 17"/>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2743200" y="6030453"/>
            <a:ext cx="1295399" cy="598947"/>
          </a:xfrm>
          <a:prstGeom prst="rect">
            <a:avLst/>
          </a:prstGeom>
          <a:noFill/>
        </p:spPr>
      </p:pic>
      <p:sp>
        <p:nvSpPr>
          <p:cNvPr id="21" name="Footer Placeholder 20"/>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191000"/>
          </a:xfrm>
        </p:spPr>
        <p:txBody>
          <a:bodyPr>
            <a:normAutofit/>
          </a:bodyPr>
          <a:lstStyle/>
          <a:p>
            <a:r>
              <a:rPr lang="en-US" sz="2400" dirty="0"/>
              <a:t>Equation (10) is of electron concentration in the conduction band of an intrinsic    semiconductor.</a:t>
            </a:r>
          </a:p>
          <a:p>
            <a:pPr lvl="0"/>
            <a:r>
              <a:rPr lang="en-US" sz="2400" dirty="0"/>
              <a:t>Similarly the expression for the hole concentration in the valance band of an intrinsic semiconductor can be written as,</a:t>
            </a:r>
          </a:p>
          <a:p>
            <a:r>
              <a:rPr lang="en-US" sz="2400" dirty="0"/>
              <a:t>h or p </a:t>
            </a:r>
            <a:r>
              <a:rPr lang="en-US" sz="2400" dirty="0" smtClean="0"/>
              <a:t> =  N</a:t>
            </a:r>
            <a:r>
              <a:rPr lang="en-US" sz="2400" baseline="-25000" dirty="0" smtClean="0"/>
              <a:t>V</a:t>
            </a:r>
            <a:r>
              <a:rPr lang="en-US" sz="2400" dirty="0" smtClean="0"/>
              <a:t>                                               ………………… </a:t>
            </a:r>
            <a:r>
              <a:rPr lang="en-US" sz="2400" dirty="0"/>
              <a:t>(11)</a:t>
            </a:r>
          </a:p>
          <a:p>
            <a:pPr>
              <a:buNone/>
            </a:pPr>
            <a:r>
              <a:rPr lang="en-US" sz="2400" dirty="0" smtClean="0"/>
              <a:t>      </a:t>
            </a:r>
          </a:p>
          <a:p>
            <a:pPr>
              <a:buNone/>
            </a:pPr>
            <a:r>
              <a:rPr lang="en-US" sz="2400" dirty="0" smtClean="0"/>
              <a:t>     where</a:t>
            </a:r>
            <a:r>
              <a:rPr lang="en-US" sz="2400" dirty="0"/>
              <a:t>,  N</a:t>
            </a:r>
            <a:r>
              <a:rPr lang="en-US" sz="2400" baseline="-25000" dirty="0"/>
              <a:t>V </a:t>
            </a:r>
            <a:r>
              <a:rPr lang="en-US" sz="2400" dirty="0"/>
              <a:t>=            </a:t>
            </a:r>
            <a:r>
              <a:rPr lang="en-US" sz="2400" dirty="0" smtClean="0"/>
              <a:t>                                   ……………….. </a:t>
            </a:r>
            <a:r>
              <a:rPr lang="en-US" sz="2400" dirty="0"/>
              <a:t>(12</a:t>
            </a:r>
            <a:r>
              <a:rPr lang="en-US" sz="2400" dirty="0" smtClean="0"/>
              <a:t>)</a:t>
            </a:r>
          </a:p>
          <a:p>
            <a:endParaRPr lang="en-US" sz="2400" dirty="0"/>
          </a:p>
          <a:p>
            <a:r>
              <a:rPr lang="en-US" sz="2400" dirty="0"/>
              <a:t>N</a:t>
            </a:r>
            <a:r>
              <a:rPr lang="en-US" sz="2400" baseline="-25000" dirty="0"/>
              <a:t>V </a:t>
            </a:r>
            <a:r>
              <a:rPr lang="en-US" sz="2400" dirty="0"/>
              <a:t>is the effective density states in the valence band.</a:t>
            </a:r>
          </a:p>
          <a:p>
            <a:pPr>
              <a:buNone/>
            </a:pPr>
            <a:endParaRPr lang="en-US" dirty="0"/>
          </a:p>
        </p:txBody>
      </p: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740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502354" y="2819400"/>
            <a:ext cx="1764846" cy="469136"/>
          </a:xfrm>
          <a:prstGeom prst="rect">
            <a:avLst/>
          </a:prstGeom>
          <a:noFill/>
        </p:spPr>
      </p:pic>
      <p:sp>
        <p:nvSpPr>
          <p:cNvPr id="174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741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663455" y="3505200"/>
            <a:ext cx="1832345" cy="838200"/>
          </a:xfrm>
          <a:prstGeom prst="rect">
            <a:avLst/>
          </a:prstGeom>
          <a:noFill/>
        </p:spPr>
      </p:pic>
      <p:sp>
        <p:nvSpPr>
          <p:cNvPr id="7" name="Footer Placeholder 6"/>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a:bodyPr>
          <a:lstStyle/>
          <a:p>
            <a:pPr lvl="0"/>
            <a:r>
              <a:rPr lang="en-US" sz="2400" u="sng" dirty="0" smtClean="0"/>
              <a:t>Intrinsic Carrier Concentration:</a:t>
            </a:r>
            <a:endParaRPr lang="en-US" sz="2400" dirty="0"/>
          </a:p>
        </p:txBody>
      </p:sp>
      <p:sp>
        <p:nvSpPr>
          <p:cNvPr id="3" name="Content Placeholder 2"/>
          <p:cNvSpPr>
            <a:spLocks noGrp="1"/>
          </p:cNvSpPr>
          <p:nvPr>
            <p:ph idx="1"/>
          </p:nvPr>
        </p:nvSpPr>
        <p:spPr>
          <a:xfrm>
            <a:off x="457200" y="914400"/>
            <a:ext cx="8229600" cy="5562600"/>
          </a:xfrm>
        </p:spPr>
        <p:txBody>
          <a:bodyPr>
            <a:normAutofit fontScale="55000" lnSpcReduction="20000"/>
          </a:bodyPr>
          <a:lstStyle/>
          <a:p>
            <a:pPr lvl="0"/>
            <a:r>
              <a:rPr lang="en-US" dirty="0" smtClean="0"/>
              <a:t>A </a:t>
            </a:r>
            <a:r>
              <a:rPr lang="en-US" dirty="0"/>
              <a:t>single event of bond breaking in a pure semiconductor leads to generation of an electron hole pair. At any temperature T, the number of electrons –holes generated will be equal</a:t>
            </a:r>
            <a:r>
              <a:rPr lang="en-US" dirty="0" smtClean="0"/>
              <a:t>. Intrinsic </a:t>
            </a:r>
            <a:r>
              <a:rPr lang="en-US" dirty="0"/>
              <a:t>carrier density or </a:t>
            </a:r>
            <a:r>
              <a:rPr lang="en-US" dirty="0" smtClean="0"/>
              <a:t>concentration is</a:t>
            </a:r>
          </a:p>
          <a:p>
            <a:pPr lvl="0"/>
            <a:endParaRPr lang="en-US" dirty="0"/>
          </a:p>
          <a:p>
            <a:r>
              <a:rPr lang="en-US" dirty="0"/>
              <a:t>n = p = </a:t>
            </a:r>
            <a:r>
              <a:rPr lang="en-US" dirty="0" err="1"/>
              <a:t>n</a:t>
            </a:r>
            <a:r>
              <a:rPr lang="en-US" baseline="-25000" dirty="0" err="1"/>
              <a:t>i</a:t>
            </a:r>
            <a:r>
              <a:rPr lang="en-US" baseline="-25000" dirty="0"/>
              <a:t>         </a:t>
            </a:r>
            <a:r>
              <a:rPr lang="en-US" baseline="-25000" dirty="0" smtClean="0"/>
              <a:t>                                                                                                            </a:t>
            </a:r>
            <a:r>
              <a:rPr lang="en-US" dirty="0"/>
              <a:t>……………….. (13)</a:t>
            </a:r>
          </a:p>
          <a:p>
            <a:r>
              <a:rPr lang="en-US" dirty="0"/>
              <a:t>we can write that</a:t>
            </a:r>
          </a:p>
          <a:p>
            <a:r>
              <a:rPr lang="en-US" dirty="0"/>
              <a:t>n</a:t>
            </a:r>
            <a:r>
              <a:rPr lang="en-US" baseline="-25000" dirty="0"/>
              <a:t>i</a:t>
            </a:r>
            <a:r>
              <a:rPr lang="en-US" baseline="30000" dirty="0"/>
              <a:t>2 </a:t>
            </a:r>
            <a:r>
              <a:rPr lang="en-US" dirty="0"/>
              <a:t>= </a:t>
            </a:r>
            <a:r>
              <a:rPr lang="en-US" dirty="0" err="1"/>
              <a:t>np</a:t>
            </a:r>
            <a:endParaRPr lang="en-US" dirty="0"/>
          </a:p>
          <a:p>
            <a:r>
              <a:rPr lang="en-US" dirty="0"/>
              <a:t>      = (N</a:t>
            </a:r>
            <a:r>
              <a:rPr lang="en-US" baseline="-25000" dirty="0"/>
              <a:t>C</a:t>
            </a:r>
            <a:r>
              <a:rPr lang="en-US" dirty="0"/>
              <a:t> </a:t>
            </a:r>
            <a:r>
              <a:rPr lang="en-US" dirty="0" smtClean="0"/>
              <a:t>)                              ( N</a:t>
            </a:r>
            <a:r>
              <a:rPr lang="en-US" baseline="-25000" dirty="0" smtClean="0"/>
              <a:t>V</a:t>
            </a:r>
            <a:r>
              <a:rPr lang="en-US" dirty="0" smtClean="0"/>
              <a:t> )</a:t>
            </a:r>
          </a:p>
          <a:p>
            <a:pPr>
              <a:buNone/>
            </a:pPr>
            <a:endParaRPr lang="en-US" dirty="0"/>
          </a:p>
          <a:p>
            <a:r>
              <a:rPr lang="en-US" dirty="0"/>
              <a:t>n</a:t>
            </a:r>
            <a:r>
              <a:rPr lang="en-US" baseline="-25000" dirty="0"/>
              <a:t>i</a:t>
            </a:r>
            <a:r>
              <a:rPr lang="en-US" baseline="30000" dirty="0"/>
              <a:t>2</a:t>
            </a:r>
            <a:r>
              <a:rPr lang="en-US" dirty="0"/>
              <a:t> = (N</a:t>
            </a:r>
            <a:r>
              <a:rPr lang="en-US" baseline="-25000" dirty="0"/>
              <a:t>C</a:t>
            </a:r>
            <a:r>
              <a:rPr lang="en-US" dirty="0"/>
              <a:t> N</a:t>
            </a:r>
            <a:r>
              <a:rPr lang="en-US" baseline="-25000" dirty="0"/>
              <a:t>V</a:t>
            </a:r>
            <a:r>
              <a:rPr lang="en-US" dirty="0"/>
              <a:t>)      </a:t>
            </a:r>
            <a:r>
              <a:rPr lang="en-US" dirty="0" smtClean="0"/>
              <a:t>                                                                     …………… </a:t>
            </a:r>
            <a:r>
              <a:rPr lang="en-US" dirty="0"/>
              <a:t>(14</a:t>
            </a:r>
            <a:r>
              <a:rPr lang="en-US" dirty="0" smtClean="0"/>
              <a:t>)</a:t>
            </a:r>
          </a:p>
          <a:p>
            <a:pPr>
              <a:buNone/>
            </a:pPr>
            <a:endParaRPr lang="en-US" dirty="0"/>
          </a:p>
          <a:p>
            <a:r>
              <a:rPr lang="en-US" dirty="0"/>
              <a:t>The term  stands for the difference in energy between the top level of valence band and the bottom level of conduction band, Which is the band gap </a:t>
            </a:r>
            <a:r>
              <a:rPr lang="en-US" dirty="0" err="1"/>
              <a:t>E</a:t>
            </a:r>
            <a:r>
              <a:rPr lang="en-US" baseline="-25000" dirty="0" err="1"/>
              <a:t>g</a:t>
            </a:r>
            <a:r>
              <a:rPr lang="en-US" dirty="0"/>
              <a:t>.</a:t>
            </a:r>
          </a:p>
          <a:p>
            <a:r>
              <a:rPr lang="en-US" dirty="0" smtClean="0"/>
              <a:t>(</a:t>
            </a:r>
            <a:r>
              <a:rPr lang="en-US" dirty="0" err="1" smtClean="0"/>
              <a:t>Ec</a:t>
            </a:r>
            <a:r>
              <a:rPr lang="en-US" dirty="0" smtClean="0"/>
              <a:t>- </a:t>
            </a:r>
            <a:r>
              <a:rPr lang="en-US" dirty="0" err="1" smtClean="0"/>
              <a:t>Ev</a:t>
            </a:r>
            <a:r>
              <a:rPr lang="en-US" dirty="0" smtClean="0"/>
              <a:t>) </a:t>
            </a:r>
            <a:r>
              <a:rPr lang="en-US" dirty="0"/>
              <a:t>= </a:t>
            </a:r>
            <a:r>
              <a:rPr lang="en-US" dirty="0" err="1"/>
              <a:t>E</a:t>
            </a:r>
            <a:r>
              <a:rPr lang="en-US" baseline="-25000" dirty="0" err="1"/>
              <a:t>g</a:t>
            </a:r>
            <a:r>
              <a:rPr lang="en-US" dirty="0" smtClean="0"/>
              <a:t>.</a:t>
            </a:r>
          </a:p>
          <a:p>
            <a:endParaRPr lang="en-US" dirty="0"/>
          </a:p>
          <a:p>
            <a:r>
              <a:rPr lang="en-US" dirty="0"/>
              <a:t> n</a:t>
            </a:r>
            <a:r>
              <a:rPr lang="en-US" baseline="-25000" dirty="0"/>
              <a:t>i</a:t>
            </a:r>
            <a:r>
              <a:rPr lang="en-US" baseline="30000" dirty="0"/>
              <a:t>2 </a:t>
            </a:r>
            <a:r>
              <a:rPr lang="en-US" dirty="0"/>
              <a:t>= (N</a:t>
            </a:r>
            <a:r>
              <a:rPr lang="en-US" baseline="-25000" dirty="0"/>
              <a:t>C</a:t>
            </a:r>
            <a:r>
              <a:rPr lang="en-US" dirty="0"/>
              <a:t> N</a:t>
            </a:r>
            <a:r>
              <a:rPr lang="en-US" baseline="-25000" dirty="0"/>
              <a:t>V</a:t>
            </a:r>
            <a:r>
              <a:rPr lang="en-US" dirty="0"/>
              <a:t>)     </a:t>
            </a:r>
            <a:r>
              <a:rPr lang="en-US" dirty="0" smtClean="0"/>
              <a:t>                                                                  …………………. </a:t>
            </a:r>
            <a:r>
              <a:rPr lang="en-US" dirty="0"/>
              <a:t>(15)</a:t>
            </a:r>
          </a:p>
          <a:p>
            <a:r>
              <a:rPr lang="en-US" dirty="0"/>
              <a:t>Substituting the values of N</a:t>
            </a:r>
            <a:r>
              <a:rPr lang="en-US" baseline="-25000" dirty="0"/>
              <a:t>C </a:t>
            </a:r>
            <a:r>
              <a:rPr lang="en-US" dirty="0"/>
              <a:t>and N</a:t>
            </a:r>
            <a:r>
              <a:rPr lang="en-US" baseline="-25000" dirty="0"/>
              <a:t>V </a:t>
            </a:r>
            <a:r>
              <a:rPr lang="en-US" dirty="0"/>
              <a:t>into above equation, we get</a:t>
            </a:r>
          </a:p>
          <a:p>
            <a:r>
              <a:rPr lang="en-US" dirty="0"/>
              <a:t>n</a:t>
            </a:r>
            <a:r>
              <a:rPr lang="en-US" baseline="-25000" dirty="0"/>
              <a:t>i</a:t>
            </a:r>
            <a:r>
              <a:rPr lang="en-US" baseline="30000" dirty="0"/>
              <a:t>2</a:t>
            </a:r>
            <a:r>
              <a:rPr lang="en-US" dirty="0"/>
              <a:t> = 4[2πKT/h</a:t>
            </a:r>
            <a:r>
              <a:rPr lang="en-US" baseline="30000" dirty="0"/>
              <a:t>2</a:t>
            </a:r>
            <a:r>
              <a:rPr lang="en-US" dirty="0"/>
              <a:t>]</a:t>
            </a:r>
            <a:r>
              <a:rPr lang="en-US" baseline="30000" dirty="0"/>
              <a:t>3 </a:t>
            </a:r>
            <a:r>
              <a:rPr lang="en-US" dirty="0" smtClean="0"/>
              <a:t>(            )</a:t>
            </a:r>
            <a:r>
              <a:rPr lang="en-US" baseline="30000" dirty="0" smtClean="0"/>
              <a:t>3/2</a:t>
            </a:r>
            <a:r>
              <a:rPr lang="en-US" dirty="0" smtClean="0"/>
              <a:t> </a:t>
            </a:r>
          </a:p>
          <a:p>
            <a:pPr>
              <a:buNone/>
            </a:pPr>
            <a:endParaRPr lang="en-US" dirty="0"/>
          </a:p>
          <a:p>
            <a:r>
              <a:rPr lang="en-US" dirty="0" err="1" smtClean="0"/>
              <a:t>n</a:t>
            </a:r>
            <a:r>
              <a:rPr lang="en-US" baseline="-25000" dirty="0" err="1" smtClean="0"/>
              <a:t>i</a:t>
            </a:r>
            <a:r>
              <a:rPr lang="en-US" dirty="0" smtClean="0"/>
              <a:t>= 2[2πKT/h</a:t>
            </a:r>
            <a:r>
              <a:rPr lang="en-US" baseline="30000" dirty="0" smtClean="0"/>
              <a:t>2</a:t>
            </a:r>
            <a:r>
              <a:rPr lang="en-US" dirty="0" smtClean="0"/>
              <a:t>]</a:t>
            </a:r>
            <a:r>
              <a:rPr lang="en-US" baseline="30000" dirty="0" smtClean="0"/>
              <a:t>3/2</a:t>
            </a:r>
            <a:r>
              <a:rPr lang="en-US" dirty="0" smtClean="0"/>
              <a:t> (            )</a:t>
            </a:r>
            <a:r>
              <a:rPr lang="en-US" baseline="30000" dirty="0"/>
              <a:t>3/4</a:t>
            </a:r>
            <a:r>
              <a:rPr lang="en-US" dirty="0"/>
              <a:t>            </a:t>
            </a:r>
            <a:r>
              <a:rPr lang="en-US" dirty="0" smtClean="0"/>
              <a:t>                              ……………….. </a:t>
            </a:r>
            <a:r>
              <a:rPr lang="en-US" dirty="0"/>
              <a:t>(16)</a:t>
            </a:r>
          </a:p>
          <a:p>
            <a:endParaRPr lang="en-US" dirty="0"/>
          </a:p>
        </p:txBody>
      </p:sp>
      <p:sp>
        <p:nvSpPr>
          <p:cNvPr id="163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638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937005" y="2667000"/>
            <a:ext cx="1396995" cy="380999"/>
          </a:xfrm>
          <a:prstGeom prst="rect">
            <a:avLst/>
          </a:prstGeom>
          <a:noFill/>
        </p:spPr>
      </p:pic>
      <p:sp>
        <p:nvSpPr>
          <p:cNvPr id="163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638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843311" y="2667000"/>
            <a:ext cx="1433289" cy="381001"/>
          </a:xfrm>
          <a:prstGeom prst="rect">
            <a:avLst/>
          </a:prstGeom>
          <a:noFill/>
        </p:spPr>
      </p:pic>
      <p:sp>
        <p:nvSpPr>
          <p:cNvPr id="1639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6389"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981200" y="3200400"/>
            <a:ext cx="1763482" cy="457199"/>
          </a:xfrm>
          <a:prstGeom prst="rect">
            <a:avLst/>
          </a:prstGeom>
          <a:noFill/>
        </p:spPr>
      </p:pic>
      <p:sp>
        <p:nvSpPr>
          <p:cNvPr id="1639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6391"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981200" y="4800600"/>
            <a:ext cx="1025072" cy="413971"/>
          </a:xfrm>
          <a:prstGeom prst="rect">
            <a:avLst/>
          </a:prstGeom>
          <a:noFill/>
        </p:spPr>
      </p:pic>
      <p:sp>
        <p:nvSpPr>
          <p:cNvPr id="1639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6393"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514600" y="5410201"/>
            <a:ext cx="596348" cy="304800"/>
          </a:xfrm>
          <a:prstGeom prst="rect">
            <a:avLst/>
          </a:prstGeom>
          <a:noFill/>
        </p:spPr>
      </p:pic>
      <p:sp>
        <p:nvSpPr>
          <p:cNvPr id="1639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6395" name="Picture 1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428999" y="5410201"/>
            <a:ext cx="1015997" cy="304799"/>
          </a:xfrm>
          <a:prstGeom prst="rect">
            <a:avLst/>
          </a:prstGeom>
          <a:noFill/>
        </p:spPr>
      </p:pic>
      <p:pic>
        <p:nvPicPr>
          <p:cNvPr id="16"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590800" y="5943600"/>
            <a:ext cx="596348" cy="304800"/>
          </a:xfrm>
          <a:prstGeom prst="rect">
            <a:avLst/>
          </a:prstGeom>
          <a:noFill/>
        </p:spPr>
      </p:pic>
      <p:sp>
        <p:nvSpPr>
          <p:cNvPr id="16398"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6397" name="Picture 13"/>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3505200" y="5943600"/>
            <a:ext cx="876299" cy="333828"/>
          </a:xfrm>
          <a:prstGeom prst="rect">
            <a:avLst/>
          </a:prstGeom>
          <a:noFill/>
        </p:spPr>
      </p:pic>
      <p:sp>
        <p:nvSpPr>
          <p:cNvPr id="19" name="Footer Placeholder 18"/>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3200" u="sng" dirty="0" smtClean="0"/>
              <a:t>Fermi Level in intrinsic Semiconductor</a:t>
            </a:r>
            <a:endParaRPr lang="en-US" sz="3200" dirty="0"/>
          </a:p>
        </p:txBody>
      </p:sp>
      <p:sp>
        <p:nvSpPr>
          <p:cNvPr id="3" name="Content Placeholder 2"/>
          <p:cNvSpPr>
            <a:spLocks noGrp="1"/>
          </p:cNvSpPr>
          <p:nvPr>
            <p:ph idx="1"/>
          </p:nvPr>
        </p:nvSpPr>
        <p:spPr>
          <a:xfrm>
            <a:off x="457200" y="1066800"/>
            <a:ext cx="8229600" cy="5059363"/>
          </a:xfrm>
        </p:spPr>
        <p:txBody>
          <a:bodyPr>
            <a:normAutofit fontScale="77500" lnSpcReduction="20000"/>
          </a:bodyPr>
          <a:lstStyle/>
          <a:p>
            <a:pPr lvl="0"/>
            <a:r>
              <a:rPr lang="en-US" dirty="0" smtClean="0"/>
              <a:t>In </a:t>
            </a:r>
            <a:r>
              <a:rPr lang="en-US" dirty="0" smtClean="0"/>
              <a:t>pure semiconductor, the electrons in the conduction band cluster very close to the bottom edge of the band, and we assume that electrons are located right at the bottom edge of the conduction band, as shown in fig. 1. </a:t>
            </a:r>
            <a:endParaRPr lang="en-US" dirty="0" smtClean="0"/>
          </a:p>
          <a:p>
            <a:pPr lvl="0"/>
            <a:r>
              <a:rPr lang="en-US" dirty="0" smtClean="0"/>
              <a:t>We </a:t>
            </a:r>
            <a:r>
              <a:rPr lang="en-US" dirty="0" smtClean="0"/>
              <a:t>assume that holes are at the top edge of the valence band.</a:t>
            </a:r>
          </a:p>
          <a:p>
            <a:pPr>
              <a:buNone/>
            </a:pPr>
            <a:r>
              <a:rPr lang="en-US" dirty="0" smtClean="0"/>
              <a:t>  </a:t>
            </a:r>
            <a:r>
              <a:rPr lang="en-US" dirty="0" smtClean="0"/>
              <a:t>The electron concentration in conduction band is given by,</a:t>
            </a:r>
          </a:p>
          <a:p>
            <a:r>
              <a:rPr lang="en-US" dirty="0" smtClean="0"/>
              <a:t> n </a:t>
            </a:r>
            <a:r>
              <a:rPr lang="en-US" dirty="0" smtClean="0"/>
              <a:t>= N</a:t>
            </a:r>
            <a:r>
              <a:rPr lang="en-US" baseline="-25000" dirty="0" smtClean="0"/>
              <a:t>C</a:t>
            </a:r>
            <a:r>
              <a:rPr lang="en-US" dirty="0" smtClean="0"/>
              <a:t>        </a:t>
            </a:r>
            <a:r>
              <a:rPr lang="en-US" dirty="0" smtClean="0"/>
              <a:t>                                                       ……………. </a:t>
            </a:r>
            <a:r>
              <a:rPr lang="en-US" dirty="0" smtClean="0"/>
              <a:t>(1)</a:t>
            </a:r>
          </a:p>
          <a:p>
            <a:r>
              <a:rPr lang="en-US" dirty="0" smtClean="0"/>
              <a:t>The hole concentration in the valence band is given by,</a:t>
            </a:r>
          </a:p>
          <a:p>
            <a:r>
              <a:rPr lang="en-US" dirty="0" smtClean="0"/>
              <a:t>p </a:t>
            </a:r>
            <a:r>
              <a:rPr lang="en-US" dirty="0" smtClean="0"/>
              <a:t>= h =  N</a:t>
            </a:r>
            <a:r>
              <a:rPr lang="en-US" baseline="-25000" dirty="0" smtClean="0"/>
              <a:t>V</a:t>
            </a:r>
            <a:r>
              <a:rPr lang="en-US" dirty="0" smtClean="0"/>
              <a:t>        </a:t>
            </a:r>
            <a:r>
              <a:rPr lang="en-US" dirty="0" smtClean="0"/>
              <a:t>                                                  ………….. </a:t>
            </a:r>
            <a:r>
              <a:rPr lang="en-US" dirty="0" smtClean="0"/>
              <a:t>(2)</a:t>
            </a:r>
          </a:p>
          <a:p>
            <a:r>
              <a:rPr lang="en-US" dirty="0" smtClean="0"/>
              <a:t>	In the intrinsic semi conductor, the electron and the hole concentrations are equal. Thus         n=p=h.</a:t>
            </a:r>
          </a:p>
          <a:p>
            <a:r>
              <a:rPr lang="en-US" dirty="0" smtClean="0"/>
              <a:t>                              </a:t>
            </a:r>
            <a:r>
              <a:rPr lang="en-US" dirty="0" smtClean="0"/>
              <a:t>                                              …………… </a:t>
            </a:r>
            <a:r>
              <a:rPr lang="en-US" dirty="0" smtClean="0"/>
              <a:t>(3)</a:t>
            </a:r>
          </a:p>
          <a:p>
            <a:endParaRPr lang="en-US"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536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52599" y="3429000"/>
            <a:ext cx="1600201" cy="381000"/>
          </a:xfrm>
          <a:prstGeom prst="rect">
            <a:avLst/>
          </a:prstGeom>
          <a:noFill/>
        </p:spPr>
      </p:pic>
      <p:sp>
        <p:nvSpPr>
          <p:cNvPr id="153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536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286000" y="4144537"/>
            <a:ext cx="1447800" cy="427463"/>
          </a:xfrm>
          <a:prstGeom prst="rect">
            <a:avLst/>
          </a:prstGeom>
          <a:noFill/>
        </p:spPr>
      </p:pic>
      <p:sp>
        <p:nvSpPr>
          <p:cNvPr id="1536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5365"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847725" y="5324475"/>
            <a:ext cx="2200275" cy="542925"/>
          </a:xfrm>
          <a:prstGeom prst="rect">
            <a:avLst/>
          </a:prstGeom>
          <a:noFill/>
        </p:spPr>
      </p:pic>
      <p:sp>
        <p:nvSpPr>
          <p:cNvPr id="1536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5367"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124200" y="5324475"/>
            <a:ext cx="1680210" cy="466725"/>
          </a:xfrm>
          <a:prstGeom prst="rect">
            <a:avLst/>
          </a:prstGeom>
          <a:noFill/>
        </p:spPr>
      </p:pic>
      <p:sp>
        <p:nvSpPr>
          <p:cNvPr id="12" name="Footer Placeholder 11"/>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62500" lnSpcReduction="20000"/>
          </a:bodyPr>
          <a:lstStyle/>
          <a:p>
            <a:r>
              <a:rPr lang="en-US" dirty="0" smtClean="0"/>
              <a:t>Taking logarithm on both sides, we get,</a:t>
            </a:r>
          </a:p>
          <a:p>
            <a:r>
              <a:rPr lang="en-US" dirty="0" smtClean="0"/>
              <a:t>   </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Substituting the value of </a:t>
            </a:r>
            <a:r>
              <a:rPr lang="en-US" dirty="0" err="1" smtClean="0"/>
              <a:t>Nc</a:t>
            </a:r>
            <a:r>
              <a:rPr lang="en-US" dirty="0" smtClean="0"/>
              <a:t> and </a:t>
            </a:r>
            <a:r>
              <a:rPr lang="en-US" dirty="0" err="1" smtClean="0"/>
              <a:t>Nv</a:t>
            </a:r>
            <a:r>
              <a:rPr lang="en-US" dirty="0" smtClean="0"/>
              <a:t>, we get</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r>
              <a:rPr lang="en-US" dirty="0" smtClean="0"/>
              <a:t>  </a:t>
            </a:r>
            <a:endParaRPr lang="en-US" dirty="0" smtClean="0"/>
          </a:p>
          <a:p>
            <a:endParaRPr lang="en-US" dirty="0"/>
          </a:p>
        </p:txBody>
      </p:sp>
      <p:sp>
        <p:nvSpPr>
          <p:cNvPr id="143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433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52601" y="973964"/>
            <a:ext cx="3505200" cy="597661"/>
          </a:xfrm>
          <a:prstGeom prst="rect">
            <a:avLst/>
          </a:prstGeom>
          <a:noFill/>
        </p:spPr>
      </p:pic>
      <p:sp>
        <p:nvSpPr>
          <p:cNvPr id="143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433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828800" y="1752600"/>
            <a:ext cx="3200400" cy="538385"/>
          </a:xfrm>
          <a:prstGeom prst="rect">
            <a:avLst/>
          </a:prstGeom>
          <a:noFill/>
        </p:spPr>
      </p:pic>
      <p:sp>
        <p:nvSpPr>
          <p:cNvPr id="1434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4341"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485900" y="2400300"/>
            <a:ext cx="4762500" cy="571500"/>
          </a:xfrm>
          <a:prstGeom prst="rect">
            <a:avLst/>
          </a:prstGeom>
          <a:noFill/>
        </p:spPr>
      </p:pic>
      <p:sp>
        <p:nvSpPr>
          <p:cNvPr id="1434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4343"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352675" y="3705225"/>
            <a:ext cx="1999690" cy="790575"/>
          </a:xfrm>
          <a:prstGeom prst="rect">
            <a:avLst/>
          </a:prstGeom>
          <a:noFill/>
        </p:spPr>
      </p:pic>
      <p:sp>
        <p:nvSpPr>
          <p:cNvPr id="1434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4345"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1238249" y="4953000"/>
            <a:ext cx="5010151" cy="599374"/>
          </a:xfrm>
          <a:prstGeom prst="rect">
            <a:avLst/>
          </a:prstGeom>
          <a:noFill/>
        </p:spPr>
      </p:pic>
      <p:sp>
        <p:nvSpPr>
          <p:cNvPr id="14" name="Footer Placeholder 13"/>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normAutofit/>
          </a:bodyPr>
          <a:lstStyle/>
          <a:p>
            <a:r>
              <a:rPr lang="en-US" sz="2400" dirty="0" smtClean="0"/>
              <a:t>Fermi Level in intrinsic Semiconductor</a:t>
            </a:r>
            <a:endParaRPr lang="en-US" sz="2400" dirty="0"/>
          </a:p>
        </p:txBody>
      </p:sp>
      <p:pic>
        <p:nvPicPr>
          <p:cNvPr id="4" name="Content Placeholder 3"/>
          <p:cNvPicPr>
            <a:picLocks noGrp="1"/>
          </p:cNvPicPr>
          <p:nvPr>
            <p:ph idx="1"/>
          </p:nvPr>
        </p:nvPicPr>
        <p:blipFill>
          <a:blip r:embed="rId2"/>
          <a:srcRect/>
          <a:stretch>
            <a:fillRect/>
          </a:stretch>
        </p:blipFill>
        <p:spPr bwMode="auto">
          <a:xfrm>
            <a:off x="1828800" y="1752600"/>
            <a:ext cx="4800600" cy="35052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r>
              <a:rPr lang="en-US" sz="2400" dirty="0" smtClean="0"/>
              <a:t>If the effective mass of a free electron is assumed to be equal to the effective mass of a hole, i.e.</a:t>
            </a:r>
          </a:p>
          <a:p>
            <a:r>
              <a:rPr lang="en-US" sz="2400" dirty="0" smtClean="0"/>
              <a:t>  </a:t>
            </a:r>
            <a:r>
              <a:rPr lang="en-US" sz="2400" dirty="0" smtClean="0"/>
              <a:t>                      </a:t>
            </a:r>
            <a:r>
              <a:rPr lang="en-US" sz="2400" dirty="0" smtClean="0"/>
              <a:t>= </a:t>
            </a:r>
            <a:r>
              <a:rPr lang="en-US" sz="2400" dirty="0" smtClean="0"/>
              <a:t>0</a:t>
            </a:r>
          </a:p>
          <a:p>
            <a:endParaRPr lang="en-US" sz="2400" dirty="0" smtClean="0"/>
          </a:p>
          <a:p>
            <a:r>
              <a:rPr lang="en-US" sz="2400" dirty="0" smtClean="0"/>
              <a:t>               </a:t>
            </a:r>
            <a:r>
              <a:rPr lang="en-US" sz="2400" dirty="0" smtClean="0"/>
              <a:t>                                                        ……………..  </a:t>
            </a:r>
            <a:r>
              <a:rPr lang="en-US" sz="2400" dirty="0" smtClean="0"/>
              <a:t>(6)</a:t>
            </a:r>
          </a:p>
          <a:p>
            <a:r>
              <a:rPr lang="en-US" sz="2400" dirty="0" smtClean="0"/>
              <a:t>To make the meaning of the above equation more explicit, we write</a:t>
            </a:r>
            <a:r>
              <a:rPr lang="en-US" sz="2400" dirty="0" smtClean="0"/>
              <a:t>,</a:t>
            </a:r>
          </a:p>
          <a:p>
            <a:endParaRPr lang="en-US" sz="2400" dirty="0" smtClean="0"/>
          </a:p>
          <a:p>
            <a:r>
              <a:rPr lang="en-US" sz="2400" dirty="0" smtClean="0"/>
              <a:t>If </a:t>
            </a:r>
            <a:r>
              <a:rPr lang="en-US" sz="2400" dirty="0" smtClean="0"/>
              <a:t>we denote the top of the valence band  as zero, ,</a:t>
            </a:r>
          </a:p>
          <a:p>
            <a:r>
              <a:rPr lang="en-US" sz="2400" dirty="0" smtClean="0"/>
              <a:t> </a:t>
            </a:r>
            <a:endParaRPr lang="en-US" sz="2400" dirty="0" smtClean="0"/>
          </a:p>
          <a:p>
            <a:endParaRPr lang="en-US" sz="2400" dirty="0" smtClean="0"/>
          </a:p>
          <a:p>
            <a:r>
              <a:rPr lang="en-US" sz="2400" dirty="0" smtClean="0"/>
              <a:t>The above result shows that in an intrinsic semiconductor, the Fermi level lies in the middle of the forbidden gap. </a:t>
            </a:r>
          </a:p>
          <a:p>
            <a:endParaRPr lang="en-US" sz="2200" dirty="0" smtClean="0"/>
          </a:p>
          <a:p>
            <a:endParaRPr lang="en-US" sz="2400" dirty="0"/>
          </a:p>
        </p:txBody>
      </p:sp>
      <p:sp>
        <p:nvSpPr>
          <p:cNvPr id="122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228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90600" y="1143000"/>
            <a:ext cx="1447800" cy="609600"/>
          </a:xfrm>
          <a:prstGeom prst="rect">
            <a:avLst/>
          </a:prstGeom>
          <a:noFill/>
        </p:spPr>
      </p:pic>
      <p:sp>
        <p:nvSpPr>
          <p:cNvPr id="1229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229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219200" y="1828800"/>
            <a:ext cx="2219325" cy="578954"/>
          </a:xfrm>
          <a:prstGeom prst="rect">
            <a:avLst/>
          </a:prstGeom>
          <a:noFill/>
        </p:spPr>
      </p:pic>
      <p:sp>
        <p:nvSpPr>
          <p:cNvPr id="1229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2293"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640114" y="3048000"/>
            <a:ext cx="1712686" cy="609600"/>
          </a:xfrm>
          <a:prstGeom prst="rect">
            <a:avLst/>
          </a:prstGeom>
          <a:noFill/>
        </p:spPr>
      </p:pic>
      <p:sp>
        <p:nvSpPr>
          <p:cNvPr id="1229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2295"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386016" y="4343400"/>
            <a:ext cx="3185984" cy="533400"/>
          </a:xfrm>
          <a:prstGeom prst="rect">
            <a:avLst/>
          </a:prstGeom>
          <a:noFill/>
        </p:spPr>
      </p:pic>
      <p:sp>
        <p:nvSpPr>
          <p:cNvPr id="12" name="Footer Placeholder 11"/>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pPr lvl="0"/>
            <a:r>
              <a:rPr lang="en-US" dirty="0"/>
              <a:t>INTRODUCTION : </a:t>
            </a:r>
          </a:p>
          <a:p>
            <a:pPr lvl="0"/>
            <a:r>
              <a:rPr lang="en-US" dirty="0"/>
              <a:t>Based on electric conductivity, materials are divided into Conductors, Insulators, and Semi conductors</a:t>
            </a:r>
          </a:p>
          <a:p>
            <a:pPr lvl="0"/>
            <a:r>
              <a:rPr lang="en-US" dirty="0"/>
              <a:t>Usually, metals are conductors of electricity and all dielectrics are insulators. The electrical conductivity of semiconductors lies in between metals and dielectrics.</a:t>
            </a:r>
          </a:p>
          <a:p>
            <a:pPr lvl="0"/>
            <a:r>
              <a:rPr lang="en-US" dirty="0" smtClean="0"/>
              <a:t>Intrinsic </a:t>
            </a:r>
            <a:r>
              <a:rPr lang="en-US" dirty="0"/>
              <a:t>Semiconductors</a:t>
            </a:r>
          </a:p>
          <a:p>
            <a:pPr lvl="0"/>
            <a:r>
              <a:rPr lang="en-US" dirty="0"/>
              <a:t>Extrinsic Semiconductors </a:t>
            </a:r>
          </a:p>
          <a:p>
            <a:pPr>
              <a:buNone/>
            </a:pPr>
            <a:endParaRPr lang="en-US" dirty="0"/>
          </a:p>
          <a:p>
            <a:endParaRPr lang="en-US" dirty="0"/>
          </a:p>
        </p:txBody>
      </p:sp>
      <p:sp>
        <p:nvSpPr>
          <p:cNvPr id="4" name="Footer Placeholder 3"/>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868362"/>
          </a:xfrm>
        </p:spPr>
        <p:txBody>
          <a:bodyPr>
            <a:normAutofit/>
          </a:bodyPr>
          <a:lstStyle/>
          <a:p>
            <a:r>
              <a:rPr lang="en-US" sz="2800" dirty="0" smtClean="0"/>
              <a:t>We made following assumptions in obtaining the </a:t>
            </a:r>
            <a:r>
              <a:rPr lang="en-US" sz="2800" dirty="0" smtClean="0"/>
              <a:t>relation.</a:t>
            </a:r>
            <a:endParaRPr lang="en-US" sz="2800" dirty="0"/>
          </a:p>
        </p:txBody>
      </p:sp>
      <p:sp>
        <p:nvSpPr>
          <p:cNvPr id="3" name="Content Placeholder 2"/>
          <p:cNvSpPr>
            <a:spLocks noGrp="1"/>
          </p:cNvSpPr>
          <p:nvPr>
            <p:ph idx="1"/>
          </p:nvPr>
        </p:nvSpPr>
        <p:spPr>
          <a:xfrm>
            <a:off x="457200" y="1600201"/>
            <a:ext cx="8229600" cy="4190999"/>
          </a:xfrm>
        </p:spPr>
        <p:txBody>
          <a:bodyPr>
            <a:normAutofit fontScale="92500" lnSpcReduction="20000"/>
          </a:bodyPr>
          <a:lstStyle/>
          <a:p>
            <a:pPr lvl="0"/>
            <a:r>
              <a:rPr lang="en-US" dirty="0" smtClean="0"/>
              <a:t>The transitions only from top of valence band to bottom of conduction band</a:t>
            </a:r>
            <a:r>
              <a:rPr lang="en-US" dirty="0" smtClean="0"/>
              <a:t>.</a:t>
            </a:r>
          </a:p>
          <a:p>
            <a:pPr lvl="0"/>
            <a:endParaRPr lang="en-US" dirty="0" smtClean="0"/>
          </a:p>
          <a:p>
            <a:pPr lvl="0"/>
            <a:r>
              <a:rPr lang="en-US" dirty="0" smtClean="0"/>
              <a:t>It was assumed that the effective mass of electrons in the conduction band,  is exactly equal to the effective mass of the holes in the valence band. In practice, the effective masses differ from each other</a:t>
            </a:r>
            <a:r>
              <a:rPr lang="en-US" dirty="0" smtClean="0"/>
              <a:t>.</a:t>
            </a:r>
          </a:p>
          <a:p>
            <a:pPr lvl="0"/>
            <a:endParaRPr lang="en-US" dirty="0" smtClean="0"/>
          </a:p>
          <a:p>
            <a:r>
              <a:rPr lang="en-US" dirty="0" smtClean="0"/>
              <a:t>The Fermi level is not allowed energy level.</a:t>
            </a:r>
          </a:p>
          <a:p>
            <a:endParaRPr lang="en-US" dirty="0"/>
          </a:p>
        </p:txBody>
      </p:sp>
      <p:sp>
        <p:nvSpPr>
          <p:cNvPr id="4" name="Footer Placeholder 3"/>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868362"/>
          </a:xfrm>
        </p:spPr>
        <p:txBody>
          <a:bodyPr>
            <a:normAutofit fontScale="90000"/>
          </a:bodyPr>
          <a:lstStyle/>
          <a:p>
            <a:r>
              <a:rPr lang="en-US" sz="2800" u="sng" dirty="0" smtClean="0"/>
              <a:t>Variation of Fermi level with Temperature in an intrinsic semiconductor</a:t>
            </a:r>
            <a:r>
              <a:rPr lang="en-US" sz="2800" dirty="0" smtClean="0"/>
              <a:t> :</a:t>
            </a:r>
            <a:endParaRPr lang="en-US" sz="2800" dirty="0"/>
          </a:p>
        </p:txBody>
      </p:sp>
      <p:sp>
        <p:nvSpPr>
          <p:cNvPr id="3" name="Content Placeholder 2"/>
          <p:cNvSpPr>
            <a:spLocks noGrp="1"/>
          </p:cNvSpPr>
          <p:nvPr>
            <p:ph idx="1"/>
          </p:nvPr>
        </p:nvSpPr>
        <p:spPr>
          <a:xfrm>
            <a:off x="457200" y="1295400"/>
            <a:ext cx="8229600" cy="4830763"/>
          </a:xfrm>
        </p:spPr>
        <p:txBody>
          <a:bodyPr/>
          <a:lstStyle/>
          <a:p>
            <a:pPr lvl="0"/>
            <a:r>
              <a:rPr lang="en-US" sz="2000" dirty="0" smtClean="0"/>
              <a:t>With an increase in temperature, the Fermi level gets displaced upward to the bottom edge of the conduction band </a:t>
            </a:r>
            <a:r>
              <a:rPr lang="en-US" sz="2000" dirty="0" smtClean="0"/>
              <a:t>if        </a:t>
            </a:r>
            <a:r>
              <a:rPr lang="en-US" sz="2000" dirty="0" smtClean="0"/>
              <a:t>˃ </a:t>
            </a:r>
            <a:r>
              <a:rPr lang="en-US" sz="2000" dirty="0" smtClean="0"/>
              <a:t>         </a:t>
            </a:r>
            <a:r>
              <a:rPr lang="en-US" sz="2000" dirty="0" smtClean="0"/>
              <a:t>or downward to the top edge of the valence band if </a:t>
            </a:r>
            <a:r>
              <a:rPr lang="en-US" sz="2000" dirty="0" smtClean="0"/>
              <a:t>       </a:t>
            </a:r>
            <a:r>
              <a:rPr lang="en-US" sz="2000" dirty="0" smtClean="0"/>
              <a:t>˂ </a:t>
            </a:r>
            <a:r>
              <a:rPr lang="en-US" sz="2000" dirty="0" smtClean="0"/>
              <a:t>        </a:t>
            </a:r>
            <a:r>
              <a:rPr lang="en-US" sz="2000" dirty="0" smtClean="0"/>
              <a:t>as shown In fig</a:t>
            </a:r>
            <a:r>
              <a:rPr lang="en-US" sz="2000" dirty="0" smtClean="0"/>
              <a:t>.</a:t>
            </a:r>
          </a:p>
          <a:p>
            <a:pPr lvl="0"/>
            <a:endParaRPr lang="en-US" sz="2000" dirty="0" smtClean="0"/>
          </a:p>
          <a:p>
            <a:pPr lvl="0"/>
            <a:endParaRPr lang="en-US" sz="2000" dirty="0" smtClean="0"/>
          </a:p>
          <a:p>
            <a:pPr lvl="0"/>
            <a:endParaRPr lang="en-US" sz="2000" dirty="0" smtClean="0"/>
          </a:p>
          <a:p>
            <a:pPr lvl="0"/>
            <a:endParaRPr lang="en-US" sz="2000" dirty="0" smtClean="0"/>
          </a:p>
          <a:p>
            <a:pPr lvl="0"/>
            <a:endParaRPr lang="en-US" sz="2000" dirty="0" smtClean="0"/>
          </a:p>
          <a:p>
            <a:pPr lvl="0"/>
            <a:endParaRPr lang="en-US" sz="2000" dirty="0" smtClean="0"/>
          </a:p>
          <a:p>
            <a:pPr lvl="0"/>
            <a:endParaRPr lang="en-US" sz="2000" dirty="0" smtClean="0"/>
          </a:p>
          <a:p>
            <a:r>
              <a:rPr lang="en-US" sz="2000" dirty="0" smtClean="0"/>
              <a:t>The Fermi level in an intrinsic semiconductor may be considered as independent of temperature and as staying in the middle of the band gap as </a:t>
            </a:r>
            <a:r>
              <a:rPr lang="en-US" sz="2000" dirty="0" smtClean="0"/>
              <a:t>          </a:t>
            </a:r>
            <a:r>
              <a:rPr lang="en-US" sz="2000" dirty="0" smtClean="0"/>
              <a:t>≠ </a:t>
            </a:r>
            <a:r>
              <a:rPr lang="en-US" sz="2000" dirty="0" smtClean="0"/>
              <a:t>           </a:t>
            </a:r>
            <a:r>
              <a:rPr lang="en-US" sz="2000" dirty="0" smtClean="0"/>
              <a:t>is insignificant.</a:t>
            </a:r>
          </a:p>
          <a:p>
            <a:pPr lvl="0"/>
            <a:endParaRPr lang="en-US" sz="2000" dirty="0" smtClean="0"/>
          </a:p>
          <a:p>
            <a:endParaRPr lang="en-US" dirty="0"/>
          </a:p>
        </p:txBody>
      </p:sp>
      <p:sp>
        <p:nvSpPr>
          <p:cNvPr id="102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4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45"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257800" y="1685925"/>
            <a:ext cx="381000" cy="324556"/>
          </a:xfrm>
          <a:prstGeom prst="rect">
            <a:avLst/>
          </a:prstGeom>
          <a:noFill/>
        </p:spPr>
      </p:pic>
      <p:pic>
        <p:nvPicPr>
          <p:cNvPr id="10"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038600" y="1981200"/>
            <a:ext cx="457200" cy="389467"/>
          </a:xfrm>
          <a:prstGeom prst="rect">
            <a:avLst/>
          </a:prstGeom>
          <a:noFill/>
        </p:spPr>
      </p:pic>
      <p:sp>
        <p:nvSpPr>
          <p:cNvPr id="1024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3"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962650" y="1676400"/>
            <a:ext cx="291548" cy="304800"/>
          </a:xfrm>
          <a:prstGeom prst="rect">
            <a:avLst/>
          </a:prstGeom>
          <a:noFill/>
        </p:spPr>
      </p:pic>
      <p:pic>
        <p:nvPicPr>
          <p:cNvPr id="14"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724400" y="1981200"/>
            <a:ext cx="381000" cy="398318"/>
          </a:xfrm>
          <a:prstGeom prst="rect">
            <a:avLst/>
          </a:prstGeom>
          <a:noFill/>
        </p:spPr>
      </p:pic>
      <p:pic>
        <p:nvPicPr>
          <p:cNvPr id="15" name="Picture 14"/>
          <p:cNvPicPr/>
          <p:nvPr/>
        </p:nvPicPr>
        <p:blipFill>
          <a:blip r:embed="rId4"/>
          <a:srcRect/>
          <a:stretch>
            <a:fillRect/>
          </a:stretch>
        </p:blipFill>
        <p:spPr bwMode="auto">
          <a:xfrm>
            <a:off x="2209800" y="2438400"/>
            <a:ext cx="3962400" cy="2362200"/>
          </a:xfrm>
          <a:prstGeom prst="rect">
            <a:avLst/>
          </a:prstGeom>
          <a:noFill/>
          <a:ln w="9525">
            <a:noFill/>
            <a:miter lim="800000"/>
            <a:headEnd/>
            <a:tailEnd/>
          </a:ln>
        </p:spPr>
      </p:pic>
      <p:pic>
        <p:nvPicPr>
          <p:cNvPr id="16"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19200" y="5410200"/>
            <a:ext cx="457200" cy="389467"/>
          </a:xfrm>
          <a:prstGeom prst="rect">
            <a:avLst/>
          </a:prstGeom>
          <a:noFill/>
        </p:spPr>
      </p:pic>
      <p:pic>
        <p:nvPicPr>
          <p:cNvPr id="17"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981200" y="5410200"/>
            <a:ext cx="381000" cy="398318"/>
          </a:xfrm>
          <a:prstGeom prst="rect">
            <a:avLst/>
          </a:prstGeom>
          <a:noFill/>
        </p:spPr>
      </p:pic>
      <p:sp>
        <p:nvSpPr>
          <p:cNvPr id="18" name="Footer Placeholder 17"/>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u="sng" dirty="0" smtClean="0"/>
              <a:t>Carrier Generation and Recombination</a:t>
            </a:r>
            <a:r>
              <a:rPr lang="en-US" u="sng" dirty="0" smtClean="0"/>
              <a:t> </a:t>
            </a:r>
            <a:endParaRPr lang="en-US" dirty="0"/>
          </a:p>
        </p:txBody>
      </p:sp>
      <p:sp>
        <p:nvSpPr>
          <p:cNvPr id="3" name="Content Placeholder 2"/>
          <p:cNvSpPr>
            <a:spLocks noGrp="1"/>
          </p:cNvSpPr>
          <p:nvPr>
            <p:ph idx="1"/>
          </p:nvPr>
        </p:nvSpPr>
        <p:spPr>
          <a:xfrm>
            <a:off x="457200" y="1371600"/>
            <a:ext cx="8229600" cy="5105400"/>
          </a:xfrm>
        </p:spPr>
        <p:txBody>
          <a:bodyPr>
            <a:normAutofit fontScale="70000" lnSpcReduction="20000"/>
          </a:bodyPr>
          <a:lstStyle/>
          <a:p>
            <a:pPr lvl="0"/>
            <a:r>
              <a:rPr lang="en-US" dirty="0" smtClean="0"/>
              <a:t>In semiconductors, a single event of covalent bond breaking leads to the generation of two charge carriers, an electron in the conduction band and a hole in the valence band (Fig.1). The electron and hole are produced simultaneously as a pair and the process is called electron hole pair generation. The process may be represented as </a:t>
            </a:r>
          </a:p>
          <a:p>
            <a:pPr>
              <a:buNone/>
            </a:pPr>
            <a:endParaRPr lang="en-US" dirty="0" smtClean="0"/>
          </a:p>
          <a:p>
            <a:r>
              <a:rPr lang="en-US" dirty="0" smtClean="0"/>
              <a:t>Covalent Bond + Thermal energy  ---------˃    (Electron + Hole) </a:t>
            </a:r>
            <a:r>
              <a:rPr lang="en-US" dirty="0" smtClean="0"/>
              <a:t>pair</a:t>
            </a:r>
          </a:p>
          <a:p>
            <a:pPr>
              <a:buNone/>
            </a:pPr>
            <a:endParaRPr lang="en-US" dirty="0" smtClean="0"/>
          </a:p>
          <a:p>
            <a:pPr lvl="0"/>
            <a:r>
              <a:rPr lang="en-US" dirty="0" smtClean="0"/>
              <a:t>In the process of generation, a covalent bond is broken and a bound electron is transferred (transformed) into a free electron. Thermal energy is one of the agents which causes pair generation. At any temperature T, the number of electrons (n) generated would be equal to the number of holes produced</a:t>
            </a:r>
            <a:r>
              <a:rPr lang="en-US" dirty="0" smtClean="0"/>
              <a:t>.</a:t>
            </a:r>
          </a:p>
          <a:p>
            <a:pPr lvl="0">
              <a:buNone/>
            </a:pPr>
            <a:endParaRPr lang="en-US" dirty="0" smtClean="0"/>
          </a:p>
          <a:p>
            <a:r>
              <a:rPr lang="en-US" dirty="0" smtClean="0"/>
              <a:t>Therefore, n = p</a:t>
            </a:r>
          </a:p>
          <a:p>
            <a:endParaRPr lang="en-US" dirty="0"/>
          </a:p>
        </p:txBody>
      </p:sp>
      <p:sp>
        <p:nvSpPr>
          <p:cNvPr id="4" name="Footer Placeholder 3"/>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334000"/>
          </a:xfrm>
        </p:spPr>
        <p:txBody>
          <a:bodyPr>
            <a:normAutofit fontScale="77500" lnSpcReduction="20000"/>
          </a:bodyPr>
          <a:lstStyle/>
          <a:p>
            <a:r>
              <a:rPr lang="en-US" dirty="0" smtClean="0"/>
              <a:t>The motion of </a:t>
            </a:r>
            <a:r>
              <a:rPr lang="en-US" dirty="0" smtClean="0"/>
              <a:t>e</a:t>
            </a:r>
            <a:r>
              <a:rPr lang="en-US" baseline="30000" dirty="0" smtClean="0"/>
              <a:t>—</a:t>
            </a:r>
            <a:r>
              <a:rPr lang="en-US" dirty="0" smtClean="0"/>
              <a:t>s and </a:t>
            </a:r>
            <a:r>
              <a:rPr lang="en-US" dirty="0" smtClean="0"/>
              <a:t>holes are independent and free in conduction band and valence band respectively</a:t>
            </a:r>
            <a:r>
              <a:rPr lang="en-US" dirty="0" smtClean="0"/>
              <a:t>.</a:t>
            </a:r>
          </a:p>
          <a:p>
            <a:pPr>
              <a:buNone/>
            </a:pPr>
            <a:endParaRPr lang="en-US" dirty="0" smtClean="0"/>
          </a:p>
          <a:p>
            <a:pPr lvl="0"/>
            <a:r>
              <a:rPr lang="en-US" dirty="0" smtClean="0"/>
              <a:t>It is likely that the electron in conduction band may lose its energy due to collision with other particles in the lattice and fail into the valence band Fig. (2</a:t>
            </a:r>
            <a:r>
              <a:rPr lang="en-US" dirty="0" smtClean="0"/>
              <a:t>).</a:t>
            </a:r>
          </a:p>
          <a:p>
            <a:pPr lvl="0">
              <a:buNone/>
            </a:pPr>
            <a:endParaRPr lang="en-US" dirty="0" smtClean="0"/>
          </a:p>
          <a:p>
            <a:pPr lvl="0"/>
            <a:r>
              <a:rPr lang="en-US" dirty="0" smtClean="0"/>
              <a:t>When a free electron falls into valence band, it merges with a hole. This process is called “recombination</a:t>
            </a:r>
            <a:r>
              <a:rPr lang="en-US" dirty="0" smtClean="0"/>
              <a:t>”.</a:t>
            </a:r>
          </a:p>
          <a:p>
            <a:pPr lvl="0">
              <a:buNone/>
            </a:pPr>
            <a:endParaRPr lang="en-US" dirty="0" smtClean="0"/>
          </a:p>
          <a:p>
            <a:pPr lvl="0"/>
            <a:r>
              <a:rPr lang="en-US" dirty="0" smtClean="0"/>
              <a:t>When a recombination event occurs, the free e</a:t>
            </a:r>
            <a:r>
              <a:rPr lang="en-US" baseline="30000" dirty="0" smtClean="0"/>
              <a:t>-</a:t>
            </a:r>
            <a:r>
              <a:rPr lang="en-US" dirty="0" smtClean="0"/>
              <a:t> enters a ruptured covalent bond and re-bridges it</a:t>
            </a:r>
            <a:r>
              <a:rPr lang="en-US" dirty="0" smtClean="0"/>
              <a:t>.</a:t>
            </a:r>
          </a:p>
          <a:p>
            <a:pPr lvl="0">
              <a:buNone/>
            </a:pPr>
            <a:endParaRPr lang="en-US" dirty="0" smtClean="0"/>
          </a:p>
          <a:p>
            <a:r>
              <a:rPr lang="en-US" dirty="0" smtClean="0"/>
              <a:t>Electron  + Hole  --------˃ covalent bond  + Energy  ↑</a:t>
            </a:r>
          </a:p>
          <a:p>
            <a:endParaRPr lang="en-US" dirty="0"/>
          </a:p>
        </p:txBody>
      </p:sp>
      <p:sp>
        <p:nvSpPr>
          <p:cNvPr id="4" name="Footer Placeholder 3"/>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1828800" y="1295400"/>
            <a:ext cx="4800600" cy="44196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00800"/>
          </a:xfrm>
        </p:spPr>
        <p:txBody>
          <a:bodyPr>
            <a:noAutofit/>
          </a:bodyPr>
          <a:lstStyle/>
          <a:p>
            <a:pPr lvl="0"/>
            <a:r>
              <a:rPr lang="en-US" sz="2800" dirty="0" smtClean="0"/>
              <a:t>Therefore, recombination means that a free electrons transforms into a valence electron and that a ruptured covalent bond is re bridged. In this process the electron-hole pair disappears and energy is released. The released energy is mainly in the form of thermal energy</a:t>
            </a:r>
            <a:r>
              <a:rPr lang="en-US" sz="2800" dirty="0" smtClean="0"/>
              <a:t>.</a:t>
            </a:r>
          </a:p>
          <a:p>
            <a:pPr lvl="0">
              <a:buNone/>
            </a:pPr>
            <a:endParaRPr lang="en-US" sz="2800" dirty="0" smtClean="0"/>
          </a:p>
          <a:p>
            <a:pPr lvl="0"/>
            <a:r>
              <a:rPr lang="en-US" sz="2800" dirty="0" smtClean="0"/>
              <a:t>At a steady temperature a dynamic equilibrium exist which balances the two processes of electron-hole pair generation and electron-hole recombination. (Fig.2</a:t>
            </a:r>
            <a:r>
              <a:rPr lang="en-US" sz="2800" dirty="0" smtClean="0"/>
              <a:t>)</a:t>
            </a:r>
          </a:p>
          <a:p>
            <a:pPr lvl="0">
              <a:buNone/>
            </a:pPr>
            <a:endParaRPr lang="en-US" sz="2800" dirty="0" smtClean="0"/>
          </a:p>
          <a:p>
            <a:pPr lvl="0"/>
            <a:r>
              <a:rPr lang="en-US" sz="2800" dirty="0" smtClean="0"/>
              <a:t>Just as thermal energy generates electron-hole pairs, light radiation can produce electron-hole pairs in a semiconductor. Optically generated pairs are responsible for the working of LDRs, photo diodes etc..</a:t>
            </a:r>
          </a:p>
          <a:p>
            <a:endParaRPr lang="en-US" sz="2800" dirty="0"/>
          </a:p>
        </p:txBody>
      </p:sp>
      <p:sp>
        <p:nvSpPr>
          <p:cNvPr id="4" name="Footer Placeholder 3"/>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DRIFT &amp; DIFFUSION CURRENTS :</a:t>
            </a:r>
            <a:endParaRPr lang="en-US" sz="3200" dirty="0"/>
          </a:p>
        </p:txBody>
      </p:sp>
      <p:sp>
        <p:nvSpPr>
          <p:cNvPr id="3" name="Content Placeholder 2"/>
          <p:cNvSpPr>
            <a:spLocks noGrp="1"/>
          </p:cNvSpPr>
          <p:nvPr>
            <p:ph idx="1"/>
          </p:nvPr>
        </p:nvSpPr>
        <p:spPr>
          <a:xfrm>
            <a:off x="457200" y="1295400"/>
            <a:ext cx="8229600" cy="5257800"/>
          </a:xfrm>
        </p:spPr>
        <p:txBody>
          <a:bodyPr>
            <a:normAutofit fontScale="92500" lnSpcReduction="20000"/>
          </a:bodyPr>
          <a:lstStyle/>
          <a:p>
            <a:pPr lvl="0"/>
            <a:r>
              <a:rPr lang="en-US" dirty="0" smtClean="0"/>
              <a:t>Under </a:t>
            </a:r>
            <a:r>
              <a:rPr lang="en-US" dirty="0" smtClean="0"/>
              <a:t>the condition of thermal equilibrium, the electrons and holes are uniformly distributed in the crystal and in the absence of an external stimulus, their average velocity is zero and no current flows through the crystal. This is equally true for an intrinsic or an extrinsic semiconductor</a:t>
            </a:r>
            <a:r>
              <a:rPr lang="en-US" dirty="0" smtClean="0"/>
              <a:t>.</a:t>
            </a:r>
          </a:p>
          <a:p>
            <a:pPr lvl="0">
              <a:buNone/>
            </a:pPr>
            <a:endParaRPr lang="en-US" dirty="0" smtClean="0"/>
          </a:p>
          <a:p>
            <a:pPr lvl="0"/>
            <a:r>
              <a:rPr lang="en-US" dirty="0" smtClean="0"/>
              <a:t>The equilibrium may be distributed by an external agent and the chaotic motion of charge carriers acquire a directional movement leading to a flow of current in the material, electric field and concentration gradient are examples of such disturbing agents.</a:t>
            </a:r>
          </a:p>
          <a:p>
            <a:endParaRPr lang="en-US" dirty="0"/>
          </a:p>
        </p:txBody>
      </p:sp>
      <p:sp>
        <p:nvSpPr>
          <p:cNvPr id="4" name="Footer Placeholder 3"/>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96000"/>
          </a:xfrm>
        </p:spPr>
        <p:txBody>
          <a:bodyPr>
            <a:normAutofit fontScale="70000" lnSpcReduction="20000"/>
          </a:bodyPr>
          <a:lstStyle/>
          <a:p>
            <a:pPr lvl="0"/>
            <a:r>
              <a:rPr lang="en-US" b="1" u="sng" dirty="0" smtClean="0"/>
              <a:t>Drift current</a:t>
            </a:r>
            <a:r>
              <a:rPr lang="en-US" dirty="0" smtClean="0"/>
              <a:t>: when an electric field E is applied across a semiconductor, the charge carriers acquire a directional motion over and above their thermal motion and produce drift current.</a:t>
            </a:r>
          </a:p>
          <a:p>
            <a:pPr lvl="0"/>
            <a:r>
              <a:rPr lang="en-US" dirty="0" smtClean="0"/>
              <a:t>The electron drifting in the conduction band produce a current component Je given by </a:t>
            </a:r>
          </a:p>
          <a:p>
            <a:r>
              <a:rPr lang="en-US" dirty="0" smtClean="0"/>
              <a:t>                                      </a:t>
            </a:r>
          </a:p>
          <a:p>
            <a:r>
              <a:rPr lang="en-US" dirty="0" smtClean="0"/>
              <a:t>              </a:t>
            </a:r>
            <a:r>
              <a:rPr lang="en-US" dirty="0" smtClean="0"/>
              <a:t>  </a:t>
            </a:r>
            <a:r>
              <a:rPr lang="en-US" dirty="0" smtClean="0"/>
              <a:t>Je(drift)         =    </a:t>
            </a:r>
            <a:r>
              <a:rPr lang="en-US" dirty="0" err="1" smtClean="0"/>
              <a:t>neμ</a:t>
            </a:r>
            <a:r>
              <a:rPr lang="en-US" baseline="-25000" dirty="0" err="1" smtClean="0"/>
              <a:t>e</a:t>
            </a:r>
            <a:r>
              <a:rPr lang="en-US" dirty="0" err="1" smtClean="0"/>
              <a:t>E</a:t>
            </a:r>
            <a:r>
              <a:rPr lang="en-US" dirty="0" smtClean="0"/>
              <a:t>                           …………………… (1)</a:t>
            </a:r>
          </a:p>
          <a:p>
            <a:pPr lvl="0"/>
            <a:r>
              <a:rPr lang="en-US" dirty="0" smtClean="0"/>
              <a:t>The holes drifting in the valence band cause a current component </a:t>
            </a:r>
            <a:r>
              <a:rPr lang="en-US" dirty="0" err="1" smtClean="0"/>
              <a:t>Jn</a:t>
            </a:r>
            <a:r>
              <a:rPr lang="en-US" dirty="0" smtClean="0"/>
              <a:t> given by</a:t>
            </a:r>
          </a:p>
          <a:p>
            <a:r>
              <a:rPr lang="en-US" dirty="0" smtClean="0"/>
              <a:t>              </a:t>
            </a:r>
            <a:r>
              <a:rPr lang="en-US" dirty="0" smtClean="0"/>
              <a:t>  </a:t>
            </a:r>
            <a:r>
              <a:rPr lang="en-US" dirty="0" err="1" smtClean="0"/>
              <a:t>Jn</a:t>
            </a:r>
            <a:r>
              <a:rPr lang="en-US" dirty="0" smtClean="0"/>
              <a:t> (drift)         =    </a:t>
            </a:r>
            <a:r>
              <a:rPr lang="en-US" dirty="0" err="1" smtClean="0"/>
              <a:t>peμ</a:t>
            </a:r>
            <a:r>
              <a:rPr lang="en-US" baseline="-25000" dirty="0" err="1" smtClean="0"/>
              <a:t>n</a:t>
            </a:r>
            <a:r>
              <a:rPr lang="en-US" dirty="0" err="1" smtClean="0"/>
              <a:t>E</a:t>
            </a:r>
            <a:r>
              <a:rPr lang="en-US" dirty="0" smtClean="0"/>
              <a:t>                          ………………….. (2</a:t>
            </a:r>
            <a:r>
              <a:rPr lang="en-US" dirty="0" smtClean="0"/>
              <a:t>)</a:t>
            </a:r>
          </a:p>
          <a:p>
            <a:pPr>
              <a:buNone/>
            </a:pPr>
            <a:endParaRPr lang="en-US" dirty="0" smtClean="0"/>
          </a:p>
          <a:p>
            <a:pPr lvl="0"/>
            <a:r>
              <a:rPr lang="en-US" dirty="0" smtClean="0"/>
              <a:t>therefore, the total drift current density is,</a:t>
            </a:r>
          </a:p>
          <a:p>
            <a:r>
              <a:rPr lang="en-US" dirty="0" smtClean="0"/>
              <a:t>           </a:t>
            </a:r>
            <a:r>
              <a:rPr lang="en-US" dirty="0" smtClean="0"/>
              <a:t> </a:t>
            </a:r>
            <a:r>
              <a:rPr lang="en-US" dirty="0" err="1" smtClean="0"/>
              <a:t>Jdr</a:t>
            </a:r>
            <a:r>
              <a:rPr lang="en-US" dirty="0" smtClean="0"/>
              <a:t>   =  Je  +  </a:t>
            </a:r>
            <a:r>
              <a:rPr lang="en-US" dirty="0" err="1" smtClean="0"/>
              <a:t>Jn</a:t>
            </a:r>
            <a:r>
              <a:rPr lang="en-US" dirty="0" smtClean="0"/>
              <a:t>                                            ………………… (3)</a:t>
            </a:r>
          </a:p>
          <a:p>
            <a:r>
              <a:rPr lang="en-US" dirty="0" smtClean="0"/>
              <a:t>                  </a:t>
            </a:r>
            <a:r>
              <a:rPr lang="en-US" dirty="0" smtClean="0"/>
              <a:t>  </a:t>
            </a:r>
            <a:r>
              <a:rPr lang="en-US" dirty="0" smtClean="0"/>
              <a:t>=  </a:t>
            </a:r>
            <a:r>
              <a:rPr lang="en-US" dirty="0" err="1" smtClean="0"/>
              <a:t>neμ</a:t>
            </a:r>
            <a:r>
              <a:rPr lang="en-US" baseline="-25000" dirty="0" err="1" smtClean="0"/>
              <a:t>e</a:t>
            </a:r>
            <a:r>
              <a:rPr lang="en-US" dirty="0" err="1" smtClean="0"/>
              <a:t>E</a:t>
            </a:r>
            <a:r>
              <a:rPr lang="en-US" dirty="0" smtClean="0"/>
              <a:t>  +  </a:t>
            </a:r>
            <a:r>
              <a:rPr lang="en-US" dirty="0" err="1" smtClean="0"/>
              <a:t>peμ</a:t>
            </a:r>
            <a:r>
              <a:rPr lang="en-US" baseline="-25000" dirty="0" err="1" smtClean="0"/>
              <a:t>n</a:t>
            </a:r>
            <a:r>
              <a:rPr lang="en-US" dirty="0" err="1" smtClean="0"/>
              <a:t>E</a:t>
            </a:r>
            <a:endParaRPr lang="en-US" dirty="0" smtClean="0"/>
          </a:p>
          <a:p>
            <a:pPr>
              <a:buNone/>
            </a:pPr>
            <a:endParaRPr lang="en-US" dirty="0" smtClean="0"/>
          </a:p>
          <a:p>
            <a:r>
              <a:rPr lang="en-US" dirty="0" smtClean="0"/>
              <a:t>         </a:t>
            </a:r>
            <a:r>
              <a:rPr lang="en-US" dirty="0" smtClean="0"/>
              <a:t>  </a:t>
            </a:r>
            <a:r>
              <a:rPr lang="en-US" dirty="0" err="1" smtClean="0"/>
              <a:t>Jdr</a:t>
            </a:r>
            <a:r>
              <a:rPr lang="en-US" dirty="0" smtClean="0"/>
              <a:t>   =  e (</a:t>
            </a:r>
            <a:r>
              <a:rPr lang="en-US" dirty="0" err="1" smtClean="0"/>
              <a:t>nμ</a:t>
            </a:r>
            <a:r>
              <a:rPr lang="en-US" baseline="-25000" dirty="0" err="1" smtClean="0"/>
              <a:t>e</a:t>
            </a:r>
            <a:r>
              <a:rPr lang="en-US" dirty="0" smtClean="0"/>
              <a:t>  +  </a:t>
            </a:r>
            <a:r>
              <a:rPr lang="en-US" dirty="0" err="1" smtClean="0"/>
              <a:t>pμ</a:t>
            </a:r>
            <a:r>
              <a:rPr lang="en-US" baseline="-25000" dirty="0" err="1" smtClean="0"/>
              <a:t>n</a:t>
            </a:r>
            <a:r>
              <a:rPr lang="en-US" dirty="0" smtClean="0"/>
              <a:t>)E                               …………………(4</a:t>
            </a:r>
            <a:r>
              <a:rPr lang="en-US" dirty="0" smtClean="0"/>
              <a:t>)</a:t>
            </a:r>
          </a:p>
          <a:p>
            <a:pPr>
              <a:buNone/>
            </a:pPr>
            <a:endParaRPr lang="en-US" dirty="0" smtClean="0"/>
          </a:p>
          <a:p>
            <a:pPr lvl="0"/>
            <a:r>
              <a:rPr lang="en-US" dirty="0" smtClean="0"/>
              <a:t>Drift current occurs only when external electric field is present across the solid.</a:t>
            </a:r>
          </a:p>
          <a:p>
            <a:endParaRPr lang="en-US" dirty="0"/>
          </a:p>
        </p:txBody>
      </p:sp>
      <p:sp>
        <p:nvSpPr>
          <p:cNvPr id="4" name="Footer Placeholder 3"/>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fontScale="70000" lnSpcReduction="20000"/>
          </a:bodyPr>
          <a:lstStyle/>
          <a:p>
            <a:pPr lvl="0"/>
            <a:r>
              <a:rPr lang="en-US" b="1" u="sng" dirty="0" smtClean="0"/>
              <a:t>Diffusion current:</a:t>
            </a:r>
            <a:endParaRPr lang="en-US" dirty="0" smtClean="0"/>
          </a:p>
          <a:p>
            <a:pPr lvl="0"/>
            <a:r>
              <a:rPr lang="en-US" dirty="0" smtClean="0"/>
              <a:t>In case of semiconductors, current can also flow without the application of an external electric field.</a:t>
            </a:r>
          </a:p>
          <a:p>
            <a:pPr lvl="0"/>
            <a:r>
              <a:rPr lang="en-US" dirty="0" smtClean="0"/>
              <a:t>If spatial variation of carrier density is created in the semiconductor, current flow in it</a:t>
            </a:r>
            <a:r>
              <a:rPr lang="en-US" dirty="0" smtClean="0"/>
              <a:t>.</a:t>
            </a:r>
          </a:p>
          <a:p>
            <a:pPr lvl="0">
              <a:buNone/>
            </a:pPr>
            <a:endParaRPr lang="en-US" dirty="0" smtClean="0"/>
          </a:p>
          <a:p>
            <a:pPr lvl="0"/>
            <a:r>
              <a:rPr lang="en-US" dirty="0" smtClean="0"/>
              <a:t>If we consider an arbitrary surface in the volume of solid and if there are more charge carriers on its one side than on the other side, we say there is a concentration gradient</a:t>
            </a:r>
            <a:r>
              <a:rPr lang="en-US" dirty="0" smtClean="0"/>
              <a:t>.</a:t>
            </a:r>
          </a:p>
          <a:p>
            <a:pPr lvl="0">
              <a:buNone/>
            </a:pPr>
            <a:endParaRPr lang="en-US" dirty="0" smtClean="0"/>
          </a:p>
          <a:p>
            <a:pPr lvl="0"/>
            <a:r>
              <a:rPr lang="en-US" dirty="0" smtClean="0"/>
              <a:t>This concentration gradient causes a directional movement of charge carriers, which continues until all the carriers are evenly distributed throughout the material</a:t>
            </a:r>
            <a:r>
              <a:rPr lang="en-US" dirty="0" smtClean="0"/>
              <a:t>.</a:t>
            </a:r>
          </a:p>
          <a:p>
            <a:pPr lvl="0">
              <a:buNone/>
            </a:pPr>
            <a:endParaRPr lang="en-US" dirty="0" smtClean="0"/>
          </a:p>
          <a:p>
            <a:pPr lvl="0"/>
            <a:r>
              <a:rPr lang="en-US" dirty="0" smtClean="0"/>
              <a:t>Any movement of charge carriers constitutes an electric current, and this type of movement produces a current component known as </a:t>
            </a:r>
            <a:r>
              <a:rPr lang="en-US" u="sng" dirty="0" smtClean="0"/>
              <a:t>Diffusion current</a:t>
            </a:r>
            <a:r>
              <a:rPr lang="en-US" dirty="0" smtClean="0"/>
              <a:t>.</a:t>
            </a:r>
          </a:p>
          <a:p>
            <a:pPr lvl="0">
              <a:buNone/>
            </a:pPr>
            <a:endParaRPr lang="en-US" dirty="0" smtClean="0"/>
          </a:p>
          <a:p>
            <a:pPr lvl="0"/>
            <a:r>
              <a:rPr lang="en-US" dirty="0" smtClean="0"/>
              <a:t>Concentration gradient may be produced in an extrinsic semi conductor by applying heat or light.</a:t>
            </a:r>
          </a:p>
          <a:p>
            <a:endParaRPr lang="en-US" dirty="0"/>
          </a:p>
        </p:txBody>
      </p:sp>
      <p:sp>
        <p:nvSpPr>
          <p:cNvPr id="4" name="Footer Placeholder 3"/>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r>
              <a:rPr lang="en-US" sz="2400" dirty="0" smtClean="0"/>
              <a:t>As per (Fig.1) suppose an external agent acts momentarily at one end of material which produces concentration gradient.</a:t>
            </a:r>
          </a:p>
          <a:p>
            <a:pPr lvl="0"/>
            <a:r>
              <a:rPr lang="en-US" sz="2400" dirty="0" smtClean="0"/>
              <a:t>The difference in the concentration of charge carriers initiates the carriers to diffuse from the region of higher concentration to the region of lower concentration.</a:t>
            </a:r>
          </a:p>
          <a:p>
            <a:endParaRPr lang="en-US" dirty="0"/>
          </a:p>
        </p:txBody>
      </p:sp>
      <p:pic>
        <p:nvPicPr>
          <p:cNvPr id="4" name="Picture 3"/>
          <p:cNvPicPr/>
          <p:nvPr/>
        </p:nvPicPr>
        <p:blipFill>
          <a:blip r:embed="rId2"/>
          <a:srcRect/>
          <a:stretch>
            <a:fillRect/>
          </a:stretch>
        </p:blipFill>
        <p:spPr bwMode="auto">
          <a:xfrm>
            <a:off x="1447800" y="2971800"/>
            <a:ext cx="5791200" cy="30480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u="sng" dirty="0" smtClean="0"/>
              <a:t/>
            </a:r>
            <a:br>
              <a:rPr lang="en-US" u="sng" dirty="0" smtClean="0"/>
            </a:br>
            <a:r>
              <a:rPr lang="en-US" u="sng" dirty="0" smtClean="0"/>
              <a:t/>
            </a:r>
            <a:br>
              <a:rPr lang="en-US" u="sng" dirty="0" smtClean="0"/>
            </a:br>
            <a:r>
              <a:rPr lang="en-US" sz="4000" u="sng" dirty="0" smtClean="0"/>
              <a:t>Intrinsic </a:t>
            </a:r>
            <a:r>
              <a:rPr lang="en-US" sz="4000" u="sng" dirty="0"/>
              <a:t>Semiconductors</a:t>
            </a:r>
            <a:r>
              <a:rPr lang="en-US" sz="4000" dirty="0" smtClean="0"/>
              <a:t>:</a:t>
            </a:r>
            <a:br>
              <a:rPr lang="en-US" sz="4000" dirty="0" smtClean="0"/>
            </a:br>
            <a:r>
              <a:rPr lang="en-US" sz="2700" dirty="0"/>
              <a:t>Chemically pure semiconductors are known as “Intrinsic semiconductors.”</a:t>
            </a:r>
            <a:r>
              <a:rPr lang="en-US" dirty="0"/>
              <a:t/>
            </a:r>
            <a:br>
              <a:rPr lang="en-US" dirty="0"/>
            </a:br>
            <a:r>
              <a:rPr lang="en-US" dirty="0" smtClean="0"/>
              <a:t> </a:t>
            </a:r>
            <a:r>
              <a:rPr lang="en-US" dirty="0"/>
              <a:t/>
            </a:r>
            <a:br>
              <a:rPr lang="en-US" dirty="0"/>
            </a:br>
            <a:endParaRPr lang="en-US" dirty="0"/>
          </a:p>
        </p:txBody>
      </p:sp>
      <p:pic>
        <p:nvPicPr>
          <p:cNvPr id="4" name="Content Placeholder 3"/>
          <p:cNvPicPr>
            <a:picLocks noGrp="1"/>
          </p:cNvPicPr>
          <p:nvPr>
            <p:ph idx="1"/>
          </p:nvPr>
        </p:nvPicPr>
        <p:blipFill>
          <a:blip r:embed="rId2"/>
          <a:srcRect/>
          <a:stretch>
            <a:fillRect/>
          </a:stretch>
        </p:blipFill>
        <p:spPr bwMode="auto">
          <a:xfrm>
            <a:off x="1371600" y="1828800"/>
            <a:ext cx="6934199" cy="41148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pPr lvl="0"/>
            <a:r>
              <a:rPr lang="en-US" sz="2400" dirty="0" smtClean="0"/>
              <a:t>The current component due to electron diffusion is given by</a:t>
            </a:r>
          </a:p>
          <a:p>
            <a:r>
              <a:rPr lang="en-US" sz="2400" dirty="0" smtClean="0"/>
              <a:t>                                                          </a:t>
            </a:r>
            <a:r>
              <a:rPr lang="en-US" sz="2400" dirty="0" smtClean="0"/>
              <a:t>                …………… </a:t>
            </a:r>
            <a:r>
              <a:rPr lang="en-US" sz="2400" dirty="0" smtClean="0"/>
              <a:t>(1)</a:t>
            </a:r>
          </a:p>
          <a:p>
            <a:pPr lvl="0"/>
            <a:endParaRPr lang="en-US" sz="2400" dirty="0" smtClean="0"/>
          </a:p>
          <a:p>
            <a:pPr lvl="0"/>
            <a:r>
              <a:rPr lang="en-US" sz="2400" dirty="0" smtClean="0"/>
              <a:t>The </a:t>
            </a:r>
            <a:r>
              <a:rPr lang="en-US" sz="2400" dirty="0" smtClean="0"/>
              <a:t>current component due to hole diffusion is given by </a:t>
            </a:r>
          </a:p>
          <a:p>
            <a:r>
              <a:rPr lang="en-US" sz="2400" dirty="0" smtClean="0"/>
              <a:t>                                                            </a:t>
            </a:r>
            <a:r>
              <a:rPr lang="en-US" sz="2400" dirty="0" smtClean="0"/>
              <a:t>              ………….. </a:t>
            </a:r>
            <a:r>
              <a:rPr lang="en-US" sz="2400" dirty="0" smtClean="0"/>
              <a:t>(2)</a:t>
            </a:r>
          </a:p>
          <a:p>
            <a:r>
              <a:rPr lang="en-US" sz="2400" dirty="0" smtClean="0"/>
              <a:t>D</a:t>
            </a:r>
            <a:r>
              <a:rPr lang="en-US" sz="2400" baseline="-25000" dirty="0" smtClean="0"/>
              <a:t>e</a:t>
            </a:r>
            <a:r>
              <a:rPr lang="en-US" sz="2400" dirty="0" smtClean="0"/>
              <a:t> and </a:t>
            </a:r>
            <a:r>
              <a:rPr lang="en-US" sz="2400" dirty="0" err="1" smtClean="0"/>
              <a:t>D</a:t>
            </a:r>
            <a:r>
              <a:rPr lang="en-US" sz="2400" baseline="-25000" dirty="0" err="1" smtClean="0"/>
              <a:t>n</a:t>
            </a:r>
            <a:r>
              <a:rPr lang="en-US" sz="2400" dirty="0" smtClean="0"/>
              <a:t> diffusion coefficients for e</a:t>
            </a:r>
            <a:r>
              <a:rPr lang="en-US" sz="2400" baseline="30000" dirty="0" smtClean="0"/>
              <a:t>-s</a:t>
            </a:r>
            <a:r>
              <a:rPr lang="en-US" sz="2400" dirty="0" smtClean="0"/>
              <a:t> and holes.</a:t>
            </a:r>
          </a:p>
          <a:p>
            <a:pPr lvl="0"/>
            <a:r>
              <a:rPr lang="en-US" sz="2400" dirty="0" smtClean="0"/>
              <a:t>Drift and Diffusion currents coexist in semiconductors. The total current density due to drift and diffusion of electrons may be written as, </a:t>
            </a:r>
          </a:p>
          <a:p>
            <a:r>
              <a:rPr lang="en-US" sz="2400" dirty="0" smtClean="0"/>
              <a:t>                                                          </a:t>
            </a:r>
            <a:r>
              <a:rPr lang="en-US" sz="2400" dirty="0" smtClean="0"/>
              <a:t>                ………….. </a:t>
            </a:r>
            <a:r>
              <a:rPr lang="en-US" sz="2400" dirty="0" smtClean="0"/>
              <a:t>(3)</a:t>
            </a:r>
          </a:p>
          <a:p>
            <a:r>
              <a:rPr lang="en-US" sz="2400" dirty="0" smtClean="0"/>
              <a:t>               </a:t>
            </a:r>
            <a:endParaRPr lang="en-US" sz="2400" dirty="0" smtClean="0"/>
          </a:p>
          <a:p>
            <a:r>
              <a:rPr lang="en-US" sz="2400" dirty="0" smtClean="0"/>
              <a:t>Similarly </a:t>
            </a:r>
            <a:r>
              <a:rPr lang="en-US" sz="2400" dirty="0" smtClean="0"/>
              <a:t>for holes, we can write,</a:t>
            </a:r>
          </a:p>
          <a:p>
            <a:r>
              <a:rPr lang="en-US" sz="2400" dirty="0" smtClean="0"/>
              <a:t>                                                                               </a:t>
            </a:r>
            <a:r>
              <a:rPr lang="en-US" sz="2400" dirty="0" smtClean="0"/>
              <a:t>…….. </a:t>
            </a:r>
            <a:r>
              <a:rPr lang="en-US" sz="2400" dirty="0" smtClean="0"/>
              <a:t>(4)</a:t>
            </a:r>
          </a:p>
          <a:p>
            <a:endParaRPr lang="en-US" sz="2400"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514600" y="990600"/>
            <a:ext cx="2009775" cy="587893"/>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211572" y="2286000"/>
            <a:ext cx="2208028" cy="533400"/>
          </a:xfrm>
          <a:prstGeom prst="rect">
            <a:avLst/>
          </a:prstGeom>
          <a:noFill/>
        </p:spPr>
      </p:pic>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90799" y="4391025"/>
            <a:ext cx="2169485" cy="561975"/>
          </a:xfrm>
          <a:prstGeom prst="rect">
            <a:avLst/>
          </a:prstGeom>
          <a:noFill/>
        </p:spPr>
      </p:pic>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1"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466975" y="5838825"/>
            <a:ext cx="2181225" cy="568440"/>
          </a:xfrm>
          <a:prstGeom prst="rect">
            <a:avLst/>
          </a:prstGeom>
          <a:noFill/>
        </p:spPr>
      </p:pic>
      <p:sp>
        <p:nvSpPr>
          <p:cNvPr id="12" name="Footer Placeholder 11"/>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200" b="1" u="sng" dirty="0" smtClean="0"/>
              <a:t>Metal-Semiconductor Junctions</a:t>
            </a:r>
            <a:r>
              <a:rPr lang="en-US" sz="3200" dirty="0" smtClean="0"/>
              <a:t>:</a:t>
            </a:r>
            <a:endParaRPr lang="en-US" sz="3200" dirty="0"/>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pPr lvl="0"/>
            <a:r>
              <a:rPr lang="en-US" dirty="0" smtClean="0"/>
              <a:t>It </a:t>
            </a:r>
            <a:r>
              <a:rPr lang="en-US" dirty="0" smtClean="0"/>
              <a:t>is possible to achieve some useful properties of a p-n junction by the formation of appropriate metal-semiconductor rectifying contact called </a:t>
            </a:r>
            <a:r>
              <a:rPr lang="en-US" u="sng" dirty="0" err="1" smtClean="0"/>
              <a:t>schottky</a:t>
            </a:r>
            <a:r>
              <a:rPr lang="en-US" u="sng" dirty="0" smtClean="0"/>
              <a:t> barrier diode</a:t>
            </a:r>
            <a:r>
              <a:rPr lang="en-US" dirty="0" smtClean="0"/>
              <a:t> or </a:t>
            </a:r>
            <a:r>
              <a:rPr lang="en-US" u="sng" dirty="0" smtClean="0"/>
              <a:t>hot-carrier </a:t>
            </a:r>
            <a:r>
              <a:rPr lang="en-US" u="sng" dirty="0" smtClean="0"/>
              <a:t>diode</a:t>
            </a:r>
            <a:endParaRPr lang="en-US" dirty="0" smtClean="0"/>
          </a:p>
          <a:p>
            <a:pPr lvl="0"/>
            <a:endParaRPr lang="en-US" dirty="0" smtClean="0"/>
          </a:p>
          <a:p>
            <a:pPr lvl="0"/>
            <a:r>
              <a:rPr lang="en-US" dirty="0" smtClean="0"/>
              <a:t>These </a:t>
            </a:r>
            <a:r>
              <a:rPr lang="en-US" dirty="0" err="1" smtClean="0"/>
              <a:t>schottky</a:t>
            </a:r>
            <a:r>
              <a:rPr lang="en-US" dirty="0" smtClean="0"/>
              <a:t> barrier diodes are useful due to higher speed in rectification, low noise figure and ruggedness</a:t>
            </a:r>
            <a:r>
              <a:rPr lang="en-US" dirty="0" smtClean="0"/>
              <a:t>.</a:t>
            </a:r>
          </a:p>
          <a:p>
            <a:pPr lvl="0"/>
            <a:endParaRPr lang="en-US" dirty="0" smtClean="0"/>
          </a:p>
          <a:p>
            <a:pPr lvl="0"/>
            <a:r>
              <a:rPr lang="en-US" u="sng" dirty="0" smtClean="0"/>
              <a:t>Rectifying (</a:t>
            </a:r>
            <a:r>
              <a:rPr lang="en-US" u="sng" dirty="0" err="1" smtClean="0"/>
              <a:t>Schottky</a:t>
            </a:r>
            <a:r>
              <a:rPr lang="en-US" u="sng" dirty="0" smtClean="0"/>
              <a:t>) contacts</a:t>
            </a:r>
            <a:r>
              <a:rPr lang="en-US" dirty="0" smtClean="0"/>
              <a:t>:</a:t>
            </a:r>
          </a:p>
          <a:p>
            <a:pPr lvl="0"/>
            <a:r>
              <a:rPr lang="en-US" dirty="0" smtClean="0"/>
              <a:t>Let us consider a junction between a metal having work function </a:t>
            </a:r>
            <a:r>
              <a:rPr lang="en-US" dirty="0" err="1" smtClean="0"/>
              <a:t>qφ</a:t>
            </a:r>
            <a:r>
              <a:rPr lang="en-US" baseline="-25000" dirty="0" err="1" smtClean="0"/>
              <a:t>m</a:t>
            </a:r>
            <a:r>
              <a:rPr lang="en-US" dirty="0" smtClean="0"/>
              <a:t> and a n-type semiconductor having work function </a:t>
            </a:r>
            <a:r>
              <a:rPr lang="en-US" dirty="0" err="1" smtClean="0"/>
              <a:t>qφ</a:t>
            </a:r>
            <a:r>
              <a:rPr lang="en-US" baseline="-25000" dirty="0" err="1" smtClean="0"/>
              <a:t>s</a:t>
            </a:r>
            <a:r>
              <a:rPr lang="en-US" dirty="0" smtClean="0"/>
              <a:t>.</a:t>
            </a:r>
          </a:p>
          <a:p>
            <a:pPr lvl="0">
              <a:buNone/>
            </a:pPr>
            <a:endParaRPr lang="en-US" dirty="0" smtClean="0"/>
          </a:p>
          <a:p>
            <a:pPr lvl="0"/>
            <a:r>
              <a:rPr lang="en-US" dirty="0" smtClean="0"/>
              <a:t>If </a:t>
            </a:r>
            <a:r>
              <a:rPr lang="en-US" dirty="0" err="1" smtClean="0"/>
              <a:t>φ</a:t>
            </a:r>
            <a:r>
              <a:rPr lang="en-US" baseline="-25000" dirty="0" err="1" smtClean="0"/>
              <a:t>m</a:t>
            </a:r>
            <a:r>
              <a:rPr lang="en-US" dirty="0" err="1" smtClean="0"/>
              <a:t>˃φ</a:t>
            </a:r>
            <a:r>
              <a:rPr lang="en-US" baseline="-25000" dirty="0" err="1" smtClean="0"/>
              <a:t>s</a:t>
            </a:r>
            <a:r>
              <a:rPr lang="en-US" baseline="-25000" dirty="0" smtClean="0"/>
              <a:t> </a:t>
            </a:r>
            <a:r>
              <a:rPr lang="en-US" dirty="0" smtClean="0"/>
              <a:t>, i.e. Fermi level of semiconductor is at higher energy value than the metal as shown in fig. 1(a), so the average energy of electrons in n-type semiconductor is higher than the electrons in metal.</a:t>
            </a:r>
          </a:p>
          <a:p>
            <a:endParaRPr lang="en-US" dirty="0"/>
          </a:p>
        </p:txBody>
      </p:sp>
      <p:sp>
        <p:nvSpPr>
          <p:cNvPr id="4" name="Footer Placeholder 3"/>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1524000" y="1371600"/>
            <a:ext cx="5562600" cy="41148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lvl="0"/>
            <a:r>
              <a:rPr lang="en-US" sz="2400" dirty="0" smtClean="0"/>
              <a:t>Therefore when junction is formed between the metal and the semi conductor, the electrons will flow from the semiconductor to metal unless Fermi level in both sides become same.</a:t>
            </a:r>
          </a:p>
          <a:p>
            <a:pPr lvl="0"/>
            <a:r>
              <a:rPr lang="en-US" sz="2400" dirty="0" smtClean="0"/>
              <a:t>Therefore, due to leaving of electrons from n-type semi conductor, a depletion region will be formed in the semiconductor. This has been shown in fig. 1(b).</a:t>
            </a:r>
          </a:p>
          <a:p>
            <a:endParaRPr lang="en-US" dirty="0"/>
          </a:p>
        </p:txBody>
      </p:sp>
      <p:pic>
        <p:nvPicPr>
          <p:cNvPr id="4" name="Picture 3"/>
          <p:cNvPicPr/>
          <p:nvPr/>
        </p:nvPicPr>
        <p:blipFill>
          <a:blip r:embed="rId2"/>
          <a:srcRect/>
          <a:stretch>
            <a:fillRect/>
          </a:stretch>
        </p:blipFill>
        <p:spPr bwMode="auto">
          <a:xfrm>
            <a:off x="1524000" y="3276600"/>
            <a:ext cx="5257800" cy="31242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lvl="0"/>
            <a:r>
              <a:rPr lang="en-US" dirty="0" smtClean="0"/>
              <a:t>The total depletion region is formed in the n-type semi conductor. This junction is assumed to be p    n junction.</a:t>
            </a:r>
          </a:p>
          <a:p>
            <a:pPr lvl="0"/>
            <a:r>
              <a:rPr lang="en-US" dirty="0" smtClean="0"/>
              <a:t>On application of forward bias, this barrier decreases and barrier height increases on application of reverse bias. This leads the fast rectifying action.</a:t>
            </a:r>
          </a:p>
          <a:p>
            <a:pPr lvl="0"/>
            <a:r>
              <a:rPr lang="en-US" dirty="0" err="1" smtClean="0"/>
              <a:t>Schottky</a:t>
            </a:r>
            <a:r>
              <a:rPr lang="en-US" dirty="0" smtClean="0"/>
              <a:t> junction has barrier potential V</a:t>
            </a:r>
            <a:r>
              <a:rPr lang="en-US" baseline="-25000" dirty="0" smtClean="0"/>
              <a:t>0 </a:t>
            </a:r>
            <a:r>
              <a:rPr lang="en-US" dirty="0" smtClean="0"/>
              <a:t>and is given by the difference in work functions.</a:t>
            </a:r>
          </a:p>
          <a:p>
            <a:r>
              <a:rPr lang="en-US" dirty="0" smtClean="0"/>
              <a:t>            </a:t>
            </a:r>
            <a:r>
              <a:rPr lang="en-US" dirty="0" smtClean="0"/>
              <a:t> </a:t>
            </a:r>
            <a:r>
              <a:rPr lang="en-US" dirty="0" smtClean="0"/>
              <a:t>eV</a:t>
            </a:r>
            <a:r>
              <a:rPr lang="en-US" baseline="-25000" dirty="0" smtClean="0"/>
              <a:t>0</a:t>
            </a:r>
            <a:r>
              <a:rPr lang="en-US" dirty="0" smtClean="0"/>
              <a:t> = </a:t>
            </a:r>
            <a:r>
              <a:rPr lang="en-US" dirty="0" err="1" smtClean="0"/>
              <a:t>φ</a:t>
            </a:r>
            <a:r>
              <a:rPr lang="en-US" baseline="-25000" dirty="0" err="1" smtClean="0"/>
              <a:t>m</a:t>
            </a:r>
            <a:r>
              <a:rPr lang="en-US" dirty="0" smtClean="0"/>
              <a:t> - </a:t>
            </a:r>
            <a:r>
              <a:rPr lang="en-US" dirty="0" err="1" smtClean="0"/>
              <a:t>φ</a:t>
            </a:r>
            <a:r>
              <a:rPr lang="en-US" baseline="-25000" dirty="0" err="1" smtClean="0"/>
              <a:t>s</a:t>
            </a:r>
            <a:r>
              <a:rPr lang="en-US" baseline="-25000" dirty="0" smtClean="0"/>
              <a:t> </a:t>
            </a:r>
            <a:r>
              <a:rPr lang="en-US" dirty="0" smtClean="0"/>
              <a:t>                          </a:t>
            </a:r>
            <a:r>
              <a:rPr lang="en-US" dirty="0" smtClean="0"/>
              <a:t>……….. </a:t>
            </a:r>
            <a:r>
              <a:rPr lang="en-US" dirty="0" smtClean="0"/>
              <a:t>(1)</a:t>
            </a:r>
          </a:p>
          <a:p>
            <a:pPr lvl="0"/>
            <a:r>
              <a:rPr lang="en-US" dirty="0" smtClean="0"/>
              <a:t>In case of forward bias, the current in </a:t>
            </a:r>
            <a:r>
              <a:rPr lang="en-US" dirty="0" err="1" smtClean="0"/>
              <a:t>schottky</a:t>
            </a:r>
            <a:r>
              <a:rPr lang="en-US" dirty="0" smtClean="0"/>
              <a:t> diode is given by,</a:t>
            </a:r>
          </a:p>
          <a:p>
            <a:r>
              <a:rPr lang="en-US" dirty="0" smtClean="0"/>
              <a:t>                                                        </a:t>
            </a:r>
            <a:r>
              <a:rPr lang="en-US" dirty="0" smtClean="0"/>
              <a:t>…………… </a:t>
            </a:r>
            <a:r>
              <a:rPr lang="en-US" dirty="0" smtClean="0"/>
              <a:t>(2)</a:t>
            </a:r>
          </a:p>
          <a:p>
            <a:endParaRPr lang="en-US" dirty="0"/>
          </a:p>
        </p:txBody>
      </p:sp>
      <p:sp>
        <p:nvSpPr>
          <p:cNvPr id="471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710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638425" y="5486400"/>
            <a:ext cx="2310809" cy="609600"/>
          </a:xfrm>
          <a:prstGeom prst="rect">
            <a:avLst/>
          </a:prstGeom>
          <a:noFill/>
        </p:spPr>
      </p:pic>
      <p:sp>
        <p:nvSpPr>
          <p:cNvPr id="6" name="Footer Placeholder 5"/>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r>
              <a:rPr lang="en-US" sz="2800" b="1" u="sng" dirty="0" err="1" smtClean="0"/>
              <a:t>Ohmic</a:t>
            </a:r>
            <a:r>
              <a:rPr lang="en-US" sz="2800" b="1" u="sng" dirty="0" smtClean="0"/>
              <a:t> Junction:</a:t>
            </a:r>
          </a:p>
          <a:p>
            <a:pPr lvl="0"/>
            <a:r>
              <a:rPr lang="en-US" sz="2400" dirty="0" smtClean="0"/>
              <a:t>When a semiconductor has a work function than metal, the junction is formed is called the </a:t>
            </a:r>
            <a:r>
              <a:rPr lang="en-US" sz="2400" dirty="0" err="1" smtClean="0"/>
              <a:t>ohmic</a:t>
            </a:r>
            <a:r>
              <a:rPr lang="en-US" sz="2400" dirty="0" smtClean="0"/>
              <a:t> junction.</a:t>
            </a:r>
          </a:p>
          <a:p>
            <a:r>
              <a:rPr lang="en-US" sz="2400" dirty="0" smtClean="0"/>
              <a:t>If  </a:t>
            </a:r>
            <a:r>
              <a:rPr lang="en-US" sz="2400" dirty="0" err="1" smtClean="0"/>
              <a:t>φ</a:t>
            </a:r>
            <a:r>
              <a:rPr lang="en-US" sz="2400" baseline="-25000" dirty="0" err="1" smtClean="0"/>
              <a:t>s</a:t>
            </a:r>
            <a:r>
              <a:rPr lang="en-US" sz="2400" baseline="-25000" dirty="0" smtClean="0"/>
              <a:t> </a:t>
            </a:r>
            <a:r>
              <a:rPr lang="en-US" sz="2400" dirty="0" smtClean="0"/>
              <a:t>˃ </a:t>
            </a:r>
            <a:r>
              <a:rPr lang="en-US" sz="2400" dirty="0" err="1" smtClean="0"/>
              <a:t>φ</a:t>
            </a:r>
            <a:r>
              <a:rPr lang="en-US" sz="2400" baseline="-25000" dirty="0" err="1" smtClean="0"/>
              <a:t>m</a:t>
            </a:r>
            <a:r>
              <a:rPr lang="en-US" sz="2400" baseline="-25000" dirty="0" smtClean="0"/>
              <a:t> </a:t>
            </a:r>
            <a:r>
              <a:rPr lang="en-US" sz="2400" dirty="0" smtClean="0"/>
              <a:t>, it is possible to draw the energy band diagram of the junction in equilibrium, is shown in fig. 2(a) and (b).</a:t>
            </a:r>
          </a:p>
          <a:p>
            <a:endParaRPr lang="en-US" dirty="0"/>
          </a:p>
        </p:txBody>
      </p:sp>
      <p:pic>
        <p:nvPicPr>
          <p:cNvPr id="4" name="Picture 3"/>
          <p:cNvPicPr/>
          <p:nvPr/>
        </p:nvPicPr>
        <p:blipFill>
          <a:blip r:embed="rId2"/>
          <a:srcRect/>
          <a:stretch>
            <a:fillRect/>
          </a:stretch>
        </p:blipFill>
        <p:spPr bwMode="auto">
          <a:xfrm>
            <a:off x="1447800" y="2971800"/>
            <a:ext cx="5257800" cy="29718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1600200" y="1447800"/>
            <a:ext cx="5867400" cy="3868147"/>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7500" lnSpcReduction="20000"/>
          </a:bodyPr>
          <a:lstStyle/>
          <a:p>
            <a:pPr lvl="0"/>
            <a:r>
              <a:rPr lang="en-US" dirty="0" smtClean="0"/>
              <a:t>After junction formation at equilibrium, electrons moves from metal to the empty states in the conduction band so that there is a accumulation region near the interface (on the semiconductor side</a:t>
            </a:r>
            <a:r>
              <a:rPr lang="en-US" dirty="0" smtClean="0"/>
              <a:t>).</a:t>
            </a:r>
          </a:p>
          <a:p>
            <a:pPr lvl="0"/>
            <a:endParaRPr lang="en-US" dirty="0" smtClean="0"/>
          </a:p>
          <a:p>
            <a:pPr lvl="0"/>
            <a:r>
              <a:rPr lang="en-US" dirty="0" smtClean="0"/>
              <a:t>The accumulation region has a higher conductivity than a bulk of the semiconductor due to this higher concentration of electrons</a:t>
            </a:r>
            <a:r>
              <a:rPr lang="en-US" dirty="0" smtClean="0"/>
              <a:t>.</a:t>
            </a:r>
          </a:p>
          <a:p>
            <a:pPr lvl="0"/>
            <a:endParaRPr lang="en-US" dirty="0" smtClean="0"/>
          </a:p>
          <a:p>
            <a:pPr lvl="0"/>
            <a:endParaRPr lang="en-US" dirty="0" smtClean="0"/>
          </a:p>
          <a:p>
            <a:pPr lvl="0"/>
            <a:r>
              <a:rPr lang="en-US" dirty="0" smtClean="0"/>
              <a:t>Thus, a </a:t>
            </a:r>
            <a:r>
              <a:rPr lang="en-US" dirty="0" err="1" smtClean="0"/>
              <a:t>ohmic</a:t>
            </a:r>
            <a:r>
              <a:rPr lang="en-US" dirty="0" smtClean="0"/>
              <a:t> junction behaves like a resistor conducting in both forward and reverse bias</a:t>
            </a:r>
            <a:r>
              <a:rPr lang="en-US" dirty="0" smtClean="0"/>
              <a:t>.</a:t>
            </a:r>
          </a:p>
          <a:p>
            <a:pPr lvl="0">
              <a:buNone/>
            </a:pPr>
            <a:endParaRPr lang="en-US" dirty="0" smtClean="0"/>
          </a:p>
          <a:p>
            <a:pPr lvl="0"/>
            <a:r>
              <a:rPr lang="en-US" dirty="0" smtClean="0"/>
              <a:t>One of the interesting applications of </a:t>
            </a:r>
            <a:r>
              <a:rPr lang="en-US" dirty="0" err="1" smtClean="0"/>
              <a:t>ohmic</a:t>
            </a:r>
            <a:r>
              <a:rPr lang="en-US" dirty="0" smtClean="0"/>
              <a:t> junction is in thermo electric devices, where a small volume can be cooled by application of direct currents.</a:t>
            </a:r>
          </a:p>
          <a:p>
            <a:endParaRPr lang="en-US" dirty="0"/>
          </a:p>
        </p:txBody>
      </p:sp>
      <p:sp>
        <p:nvSpPr>
          <p:cNvPr id="4" name="Footer Placeholder 3"/>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715962"/>
          </a:xfrm>
        </p:spPr>
        <p:txBody>
          <a:bodyPr>
            <a:normAutofit/>
          </a:bodyPr>
          <a:lstStyle/>
          <a:p>
            <a:r>
              <a:rPr lang="en-US" sz="2800" b="1" u="sng" dirty="0" smtClean="0"/>
              <a:t>Semiconductor, materials used in </a:t>
            </a:r>
            <a:r>
              <a:rPr lang="en-US" sz="2800" b="1" u="sng" dirty="0" err="1" smtClean="0"/>
              <a:t>opto</a:t>
            </a:r>
            <a:r>
              <a:rPr lang="en-US" sz="2800" b="1" u="sng" dirty="0" smtClean="0"/>
              <a:t> electronic devices</a:t>
            </a:r>
            <a:endParaRPr lang="en-US" sz="2800" dirty="0"/>
          </a:p>
        </p:txBody>
      </p:sp>
      <p:graphicFrame>
        <p:nvGraphicFramePr>
          <p:cNvPr id="4" name="Content Placeholder 3"/>
          <p:cNvGraphicFramePr>
            <a:graphicFrameLocks noGrp="1"/>
          </p:cNvGraphicFramePr>
          <p:nvPr>
            <p:ph idx="1"/>
          </p:nvPr>
        </p:nvGraphicFramePr>
        <p:xfrm>
          <a:off x="457200" y="1219197"/>
          <a:ext cx="8229600" cy="5236681"/>
        </p:xfrm>
        <a:graphic>
          <a:graphicData uri="http://schemas.openxmlformats.org/drawingml/2006/table">
            <a:tbl>
              <a:tblPr firstRow="1" bandRow="1">
                <a:tableStyleId>{5C22544A-7EE6-4342-B048-85BDC9FD1C3A}</a:tableStyleId>
              </a:tblPr>
              <a:tblGrid>
                <a:gridCol w="2971800"/>
                <a:gridCol w="1828800"/>
                <a:gridCol w="3429000"/>
              </a:tblGrid>
              <a:tr h="558670">
                <a:tc gridSpan="3">
                  <a:txBody>
                    <a:bodyPr/>
                    <a:lstStyle/>
                    <a:p>
                      <a:pPr algn="ctr"/>
                      <a:r>
                        <a:rPr lang="en-US" sz="1800" b="1" kern="1200" dirty="0" smtClean="0">
                          <a:solidFill>
                            <a:schemeClr val="lt1"/>
                          </a:solidFill>
                          <a:latin typeface="+mn-lt"/>
                          <a:ea typeface="+mn-ea"/>
                          <a:cs typeface="+mn-cs"/>
                        </a:rPr>
                        <a:t>PHOTO CONDUCTORS:</a:t>
                      </a:r>
                      <a:endParaRPr lang="en-US" dirty="0"/>
                    </a:p>
                  </a:txBody>
                  <a:tcPr/>
                </a:tc>
                <a:tc hMerge="1">
                  <a:txBody>
                    <a:bodyPr/>
                    <a:lstStyle/>
                    <a:p>
                      <a:endParaRPr lang="en-US"/>
                    </a:p>
                  </a:txBody>
                  <a:tcPr/>
                </a:tc>
                <a:tc hMerge="1">
                  <a:txBody>
                    <a:bodyPr/>
                    <a:lstStyle/>
                    <a:p>
                      <a:endParaRPr lang="en-US"/>
                    </a:p>
                  </a:txBody>
                  <a:tcPr/>
                </a:tc>
              </a:tr>
              <a:tr h="558670">
                <a:tc>
                  <a:txBody>
                    <a:bodyPr/>
                    <a:lstStyle/>
                    <a:p>
                      <a:pPr marL="0" marR="0" algn="just">
                        <a:lnSpc>
                          <a:spcPct val="115000"/>
                        </a:lnSpc>
                        <a:spcBef>
                          <a:spcPts val="0"/>
                        </a:spcBef>
                        <a:spcAft>
                          <a:spcPts val="0"/>
                        </a:spcAft>
                        <a:tabLst>
                          <a:tab pos="695325" algn="l"/>
                        </a:tabLst>
                      </a:pPr>
                      <a:r>
                        <a:rPr lang="en-US" sz="1800" dirty="0">
                          <a:latin typeface="Calibri"/>
                          <a:ea typeface="Times New Roman"/>
                          <a:cs typeface="Times New Roman"/>
                        </a:rPr>
                        <a:t>Materials</a:t>
                      </a:r>
                    </a:p>
                  </a:txBody>
                  <a:tcPr marL="68580" marR="68580" marT="0" marB="0"/>
                </a:tc>
                <a:tc>
                  <a:txBody>
                    <a:bodyPr/>
                    <a:lstStyle/>
                    <a:p>
                      <a:pPr marL="0" marR="0" algn="just">
                        <a:lnSpc>
                          <a:spcPct val="115000"/>
                        </a:lnSpc>
                        <a:spcBef>
                          <a:spcPts val="0"/>
                        </a:spcBef>
                        <a:spcAft>
                          <a:spcPts val="0"/>
                        </a:spcAft>
                        <a:tabLst>
                          <a:tab pos="695325" algn="l"/>
                        </a:tabLst>
                      </a:pPr>
                      <a:r>
                        <a:rPr lang="en-US" sz="1800" dirty="0">
                          <a:latin typeface="Calibri"/>
                          <a:ea typeface="Times New Roman"/>
                          <a:cs typeface="Times New Roman"/>
                        </a:rPr>
                        <a:t>Band Gap (</a:t>
                      </a:r>
                      <a:r>
                        <a:rPr lang="en-US" sz="1800" dirty="0" err="1">
                          <a:latin typeface="Calibri"/>
                          <a:ea typeface="Times New Roman"/>
                          <a:cs typeface="Times New Roman"/>
                        </a:rPr>
                        <a:t>ev</a:t>
                      </a:r>
                      <a:r>
                        <a:rPr lang="en-US" sz="1800" dirty="0">
                          <a:latin typeface="Calibri"/>
                          <a:ea typeface="Times New Roman"/>
                          <a:cs typeface="Times New Roman"/>
                        </a:rPr>
                        <a:t>)</a:t>
                      </a:r>
                    </a:p>
                  </a:txBody>
                  <a:tcPr marL="68580" marR="68580" marT="0" marB="0"/>
                </a:tc>
                <a:tc>
                  <a:txBody>
                    <a:bodyPr/>
                    <a:lstStyle/>
                    <a:p>
                      <a:pPr marL="0" marR="0" algn="just">
                        <a:lnSpc>
                          <a:spcPct val="115000"/>
                        </a:lnSpc>
                        <a:spcBef>
                          <a:spcPts val="0"/>
                        </a:spcBef>
                        <a:spcAft>
                          <a:spcPts val="0"/>
                        </a:spcAft>
                        <a:tabLst>
                          <a:tab pos="695325" algn="l"/>
                        </a:tabLst>
                      </a:pPr>
                      <a:r>
                        <a:rPr lang="en-US" sz="1800" dirty="0">
                          <a:latin typeface="Calibri"/>
                          <a:ea typeface="Times New Roman"/>
                          <a:cs typeface="Times New Roman"/>
                        </a:rPr>
                        <a:t>Application area</a:t>
                      </a:r>
                    </a:p>
                  </a:txBody>
                  <a:tcPr marL="68580" marR="68580" marT="0" marB="0"/>
                </a:tc>
              </a:tr>
              <a:tr h="1000667">
                <a:tc>
                  <a:txBody>
                    <a:bodyPr/>
                    <a:lstStyle/>
                    <a:p>
                      <a:pPr marL="0" marR="0" algn="just">
                        <a:lnSpc>
                          <a:spcPct val="115000"/>
                        </a:lnSpc>
                        <a:spcBef>
                          <a:spcPts val="0"/>
                        </a:spcBef>
                        <a:spcAft>
                          <a:spcPts val="0"/>
                        </a:spcAft>
                        <a:tabLst>
                          <a:tab pos="695325" algn="l"/>
                        </a:tabLst>
                      </a:pPr>
                      <a:r>
                        <a:rPr lang="en-US" sz="1800">
                          <a:latin typeface="Calibri"/>
                          <a:ea typeface="Times New Roman"/>
                          <a:cs typeface="Times New Roman"/>
                        </a:rPr>
                        <a:t>Cadmium Sulphide (CdS)</a:t>
                      </a:r>
                    </a:p>
                    <a:p>
                      <a:pPr marL="0" marR="0" algn="just">
                        <a:lnSpc>
                          <a:spcPct val="115000"/>
                        </a:lnSpc>
                        <a:spcBef>
                          <a:spcPts val="0"/>
                        </a:spcBef>
                        <a:spcAft>
                          <a:spcPts val="0"/>
                        </a:spcAft>
                        <a:tabLst>
                          <a:tab pos="695325" algn="l"/>
                        </a:tabLst>
                      </a:pPr>
                      <a:r>
                        <a:rPr lang="en-US" sz="1800">
                          <a:latin typeface="Calibri"/>
                          <a:ea typeface="Times New Roman"/>
                          <a:cs typeface="Times New Roman"/>
                        </a:rPr>
                        <a:t>Germanium(Ge)</a:t>
                      </a:r>
                    </a:p>
                    <a:p>
                      <a:pPr marL="0" marR="0" algn="just">
                        <a:lnSpc>
                          <a:spcPct val="115000"/>
                        </a:lnSpc>
                        <a:spcBef>
                          <a:spcPts val="0"/>
                        </a:spcBef>
                        <a:spcAft>
                          <a:spcPts val="0"/>
                        </a:spcAft>
                        <a:tabLst>
                          <a:tab pos="695325" algn="l"/>
                        </a:tabLst>
                      </a:pPr>
                      <a:r>
                        <a:rPr lang="en-US" sz="1800">
                          <a:latin typeface="Calibri"/>
                          <a:ea typeface="Times New Roman"/>
                          <a:cs typeface="Times New Roman"/>
                        </a:rPr>
                        <a:t>Indium antimonide (InSb)</a:t>
                      </a:r>
                    </a:p>
                  </a:txBody>
                  <a:tcPr marL="68580" marR="68580" marT="0" marB="0"/>
                </a:tc>
                <a:tc>
                  <a:txBody>
                    <a:bodyPr/>
                    <a:lstStyle/>
                    <a:p>
                      <a:pPr marL="0" marR="0" algn="just">
                        <a:lnSpc>
                          <a:spcPct val="115000"/>
                        </a:lnSpc>
                        <a:spcBef>
                          <a:spcPts val="0"/>
                        </a:spcBef>
                        <a:spcAft>
                          <a:spcPts val="0"/>
                        </a:spcAft>
                        <a:tabLst>
                          <a:tab pos="695325" algn="l"/>
                        </a:tabLst>
                      </a:pPr>
                      <a:r>
                        <a:rPr lang="en-US" sz="1800">
                          <a:latin typeface="Calibri"/>
                          <a:ea typeface="Times New Roman"/>
                          <a:cs typeface="Times New Roman"/>
                        </a:rPr>
                        <a:t>2.42</a:t>
                      </a:r>
                    </a:p>
                    <a:p>
                      <a:pPr marL="0" marR="0" algn="just">
                        <a:lnSpc>
                          <a:spcPct val="115000"/>
                        </a:lnSpc>
                        <a:spcBef>
                          <a:spcPts val="0"/>
                        </a:spcBef>
                        <a:spcAft>
                          <a:spcPts val="0"/>
                        </a:spcAft>
                        <a:tabLst>
                          <a:tab pos="695325" algn="l"/>
                        </a:tabLst>
                      </a:pPr>
                      <a:r>
                        <a:rPr lang="en-US" sz="1800">
                          <a:latin typeface="Calibri"/>
                          <a:ea typeface="Times New Roman"/>
                          <a:cs typeface="Times New Roman"/>
                        </a:rPr>
                        <a:t>0.67</a:t>
                      </a:r>
                    </a:p>
                    <a:p>
                      <a:pPr marL="0" marR="0" algn="just">
                        <a:lnSpc>
                          <a:spcPct val="115000"/>
                        </a:lnSpc>
                        <a:spcBef>
                          <a:spcPts val="0"/>
                        </a:spcBef>
                        <a:spcAft>
                          <a:spcPts val="0"/>
                        </a:spcAft>
                        <a:tabLst>
                          <a:tab pos="695325" algn="l"/>
                        </a:tabLst>
                      </a:pPr>
                      <a:r>
                        <a:rPr lang="en-US" sz="1800">
                          <a:latin typeface="Calibri"/>
                          <a:ea typeface="Times New Roman"/>
                          <a:cs typeface="Times New Roman"/>
                        </a:rPr>
                        <a:t>0.18</a:t>
                      </a:r>
                    </a:p>
                  </a:txBody>
                  <a:tcPr marL="68580" marR="68580" marT="0" marB="0"/>
                </a:tc>
                <a:tc>
                  <a:txBody>
                    <a:bodyPr/>
                    <a:lstStyle/>
                    <a:p>
                      <a:pPr marL="0" marR="0" algn="just">
                        <a:lnSpc>
                          <a:spcPct val="115000"/>
                        </a:lnSpc>
                        <a:spcBef>
                          <a:spcPts val="0"/>
                        </a:spcBef>
                        <a:spcAft>
                          <a:spcPts val="0"/>
                        </a:spcAft>
                        <a:tabLst>
                          <a:tab pos="695325" algn="l"/>
                        </a:tabLst>
                      </a:pPr>
                      <a:r>
                        <a:rPr lang="en-US" sz="1800" dirty="0">
                          <a:latin typeface="Calibri"/>
                          <a:ea typeface="Times New Roman"/>
                          <a:cs typeface="Times New Roman"/>
                        </a:rPr>
                        <a:t>-Visible optical range</a:t>
                      </a:r>
                    </a:p>
                    <a:p>
                      <a:pPr marL="0" marR="0" algn="just">
                        <a:lnSpc>
                          <a:spcPct val="115000"/>
                        </a:lnSpc>
                        <a:spcBef>
                          <a:spcPts val="0"/>
                        </a:spcBef>
                        <a:spcAft>
                          <a:spcPts val="0"/>
                        </a:spcAft>
                        <a:tabLst>
                          <a:tab pos="695325" algn="l"/>
                        </a:tabLst>
                      </a:pPr>
                      <a:r>
                        <a:rPr lang="en-US" sz="1800" dirty="0">
                          <a:latin typeface="Calibri"/>
                          <a:ea typeface="Times New Roman"/>
                          <a:cs typeface="Times New Roman"/>
                        </a:rPr>
                        <a:t>-Infrared portion of optical range</a:t>
                      </a:r>
                    </a:p>
                    <a:p>
                      <a:pPr marL="0" marR="0" algn="just">
                        <a:lnSpc>
                          <a:spcPct val="115000"/>
                        </a:lnSpc>
                        <a:spcBef>
                          <a:spcPts val="0"/>
                        </a:spcBef>
                        <a:spcAft>
                          <a:spcPts val="0"/>
                        </a:spcAft>
                        <a:tabLst>
                          <a:tab pos="695325" algn="l"/>
                        </a:tabLst>
                      </a:pPr>
                      <a:r>
                        <a:rPr lang="en-US" sz="1800" dirty="0">
                          <a:latin typeface="Calibri"/>
                          <a:ea typeface="Times New Roman"/>
                          <a:cs typeface="Times New Roman"/>
                        </a:rPr>
                        <a:t>-Infrared portion of optical range</a:t>
                      </a:r>
                    </a:p>
                  </a:txBody>
                  <a:tcPr marL="68580" marR="68580" marT="0" marB="0"/>
                </a:tc>
              </a:tr>
              <a:tr h="558670">
                <a:tc gridSpan="3">
                  <a:txBody>
                    <a:bodyPr/>
                    <a:lstStyle/>
                    <a:p>
                      <a:pPr marL="0" marR="0" algn="just">
                        <a:lnSpc>
                          <a:spcPct val="115000"/>
                        </a:lnSpc>
                        <a:spcBef>
                          <a:spcPts val="0"/>
                        </a:spcBef>
                        <a:spcAft>
                          <a:spcPts val="0"/>
                        </a:spcAft>
                        <a:tabLst>
                          <a:tab pos="695325" algn="l"/>
                        </a:tabLst>
                      </a:pPr>
                      <a:r>
                        <a:rPr lang="en-US" sz="1800" b="1" dirty="0">
                          <a:latin typeface="Calibri"/>
                          <a:ea typeface="Times New Roman"/>
                          <a:cs typeface="Times New Roman"/>
                        </a:rPr>
                        <a:t>PHOTO DIODES:</a:t>
                      </a:r>
                      <a:endParaRPr lang="en-US" sz="1800" dirty="0">
                        <a:latin typeface="Calibri"/>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tr>
              <a:tr h="1000667">
                <a:tc>
                  <a:txBody>
                    <a:bodyPr/>
                    <a:lstStyle/>
                    <a:p>
                      <a:pPr marL="0" marR="0" algn="just">
                        <a:lnSpc>
                          <a:spcPct val="115000"/>
                        </a:lnSpc>
                        <a:spcBef>
                          <a:spcPts val="0"/>
                        </a:spcBef>
                        <a:spcAft>
                          <a:spcPts val="0"/>
                        </a:spcAft>
                        <a:tabLst>
                          <a:tab pos="695325" algn="l"/>
                        </a:tabLst>
                      </a:pPr>
                      <a:r>
                        <a:rPr lang="en-US" sz="1800">
                          <a:latin typeface="Calibri"/>
                          <a:ea typeface="Times New Roman"/>
                          <a:cs typeface="Times New Roman"/>
                        </a:rPr>
                        <a:t>InGaAs</a:t>
                      </a:r>
                    </a:p>
                    <a:p>
                      <a:pPr marL="0" marR="0" algn="just">
                        <a:lnSpc>
                          <a:spcPct val="115000"/>
                        </a:lnSpc>
                        <a:spcBef>
                          <a:spcPts val="0"/>
                        </a:spcBef>
                        <a:spcAft>
                          <a:spcPts val="0"/>
                        </a:spcAft>
                        <a:tabLst>
                          <a:tab pos="695325" algn="l"/>
                        </a:tabLst>
                      </a:pPr>
                      <a:r>
                        <a:rPr lang="en-US" sz="1800">
                          <a:latin typeface="Calibri"/>
                          <a:ea typeface="Times New Roman"/>
                          <a:cs typeface="Times New Roman"/>
                        </a:rPr>
                        <a:t>InP</a:t>
                      </a:r>
                    </a:p>
                    <a:p>
                      <a:pPr marL="0" marR="0" algn="just">
                        <a:lnSpc>
                          <a:spcPct val="115000"/>
                        </a:lnSpc>
                        <a:spcBef>
                          <a:spcPts val="0"/>
                        </a:spcBef>
                        <a:spcAft>
                          <a:spcPts val="0"/>
                        </a:spcAft>
                        <a:tabLst>
                          <a:tab pos="695325" algn="l"/>
                        </a:tabLst>
                      </a:pPr>
                      <a:r>
                        <a:rPr lang="en-US" sz="1800">
                          <a:latin typeface="Calibri"/>
                          <a:ea typeface="Times New Roman"/>
                          <a:cs typeface="Times New Roman"/>
                        </a:rPr>
                        <a:t>Si</a:t>
                      </a:r>
                    </a:p>
                  </a:txBody>
                  <a:tcPr marL="68580" marR="68580" marT="0" marB="0"/>
                </a:tc>
                <a:tc>
                  <a:txBody>
                    <a:bodyPr/>
                    <a:lstStyle/>
                    <a:p>
                      <a:pPr marL="0" marR="0" algn="just">
                        <a:lnSpc>
                          <a:spcPct val="115000"/>
                        </a:lnSpc>
                        <a:spcBef>
                          <a:spcPts val="0"/>
                        </a:spcBef>
                        <a:spcAft>
                          <a:spcPts val="0"/>
                        </a:spcAft>
                        <a:tabLst>
                          <a:tab pos="695325" algn="l"/>
                        </a:tabLst>
                      </a:pPr>
                      <a:r>
                        <a:rPr lang="en-US" sz="1800">
                          <a:latin typeface="Calibri"/>
                          <a:ea typeface="Times New Roman"/>
                          <a:cs typeface="Times New Roman"/>
                        </a:rPr>
                        <a:t>0.75</a:t>
                      </a:r>
                    </a:p>
                    <a:p>
                      <a:pPr marL="0" marR="0" algn="just">
                        <a:lnSpc>
                          <a:spcPct val="115000"/>
                        </a:lnSpc>
                        <a:spcBef>
                          <a:spcPts val="0"/>
                        </a:spcBef>
                        <a:spcAft>
                          <a:spcPts val="0"/>
                        </a:spcAft>
                        <a:tabLst>
                          <a:tab pos="695325" algn="l"/>
                        </a:tabLst>
                      </a:pPr>
                      <a:r>
                        <a:rPr lang="en-US" sz="1800">
                          <a:latin typeface="Calibri"/>
                          <a:ea typeface="Times New Roman"/>
                          <a:cs typeface="Times New Roman"/>
                        </a:rPr>
                        <a:t>1.35</a:t>
                      </a:r>
                    </a:p>
                    <a:p>
                      <a:pPr marL="0" marR="0" algn="just">
                        <a:lnSpc>
                          <a:spcPct val="115000"/>
                        </a:lnSpc>
                        <a:spcBef>
                          <a:spcPts val="0"/>
                        </a:spcBef>
                        <a:spcAft>
                          <a:spcPts val="0"/>
                        </a:spcAft>
                        <a:tabLst>
                          <a:tab pos="695325" algn="l"/>
                        </a:tabLst>
                      </a:pPr>
                      <a:r>
                        <a:rPr lang="en-US" sz="1800">
                          <a:latin typeface="Calibri"/>
                          <a:ea typeface="Times New Roman"/>
                          <a:cs typeface="Times New Roman"/>
                        </a:rPr>
                        <a:t>1.1</a:t>
                      </a:r>
                    </a:p>
                  </a:txBody>
                  <a:tcPr marL="68580" marR="68580" marT="0" marB="0"/>
                </a:tc>
                <a:tc>
                  <a:txBody>
                    <a:bodyPr/>
                    <a:lstStyle/>
                    <a:p>
                      <a:pPr marL="0" marR="0" algn="just">
                        <a:lnSpc>
                          <a:spcPct val="115000"/>
                        </a:lnSpc>
                        <a:spcBef>
                          <a:spcPts val="0"/>
                        </a:spcBef>
                        <a:spcAft>
                          <a:spcPts val="0"/>
                        </a:spcAft>
                        <a:tabLst>
                          <a:tab pos="695325" algn="l"/>
                        </a:tabLst>
                      </a:pPr>
                      <a:r>
                        <a:rPr lang="en-US" sz="1800" dirty="0">
                          <a:latin typeface="Calibri"/>
                          <a:ea typeface="Times New Roman"/>
                          <a:cs typeface="Times New Roman"/>
                        </a:rPr>
                        <a:t>-Fiber optic system</a:t>
                      </a:r>
                    </a:p>
                    <a:p>
                      <a:pPr marL="0" marR="0">
                        <a:lnSpc>
                          <a:spcPct val="115000"/>
                        </a:lnSpc>
                        <a:spcBef>
                          <a:spcPts val="0"/>
                        </a:spcBef>
                        <a:spcAft>
                          <a:spcPts val="0"/>
                        </a:spcAft>
                        <a:tabLst>
                          <a:tab pos="695325" algn="l"/>
                        </a:tabLst>
                      </a:pPr>
                      <a:r>
                        <a:rPr lang="en-US" sz="1800" dirty="0">
                          <a:latin typeface="Calibri"/>
                          <a:ea typeface="Times New Roman"/>
                          <a:cs typeface="Times New Roman"/>
                        </a:rPr>
                        <a:t>-Transmission of absorbed light</a:t>
                      </a:r>
                    </a:p>
                    <a:p>
                      <a:pPr marL="0" marR="0">
                        <a:lnSpc>
                          <a:spcPct val="115000"/>
                        </a:lnSpc>
                        <a:spcBef>
                          <a:spcPts val="0"/>
                        </a:spcBef>
                        <a:spcAft>
                          <a:spcPts val="0"/>
                        </a:spcAft>
                        <a:tabLst>
                          <a:tab pos="695325" algn="l"/>
                        </a:tabLst>
                      </a:pPr>
                      <a:r>
                        <a:rPr lang="en-US" sz="1800" dirty="0">
                          <a:latin typeface="Calibri"/>
                          <a:ea typeface="Times New Roman"/>
                          <a:cs typeface="Times New Roman"/>
                        </a:rPr>
                        <a:t>- </a:t>
                      </a:r>
                      <a:r>
                        <a:rPr lang="en-US" sz="1800" dirty="0" err="1">
                          <a:latin typeface="Calibri"/>
                          <a:ea typeface="Times New Roman"/>
                          <a:cs typeface="Times New Roman"/>
                        </a:rPr>
                        <a:t>Avalenche</a:t>
                      </a:r>
                      <a:r>
                        <a:rPr lang="en-US" sz="1800" dirty="0">
                          <a:latin typeface="Calibri"/>
                          <a:ea typeface="Times New Roman"/>
                          <a:cs typeface="Times New Roman"/>
                        </a:rPr>
                        <a:t> photo diode</a:t>
                      </a:r>
                    </a:p>
                  </a:txBody>
                  <a:tcPr marL="68580" marR="68580" marT="0" marB="0"/>
                </a:tc>
              </a:tr>
              <a:tr h="558670">
                <a:tc gridSpan="3">
                  <a:txBody>
                    <a:bodyPr/>
                    <a:lstStyle/>
                    <a:p>
                      <a:pPr marL="0" marR="0" algn="just">
                        <a:lnSpc>
                          <a:spcPct val="115000"/>
                        </a:lnSpc>
                        <a:spcBef>
                          <a:spcPts val="0"/>
                        </a:spcBef>
                        <a:spcAft>
                          <a:spcPts val="0"/>
                        </a:spcAft>
                        <a:tabLst>
                          <a:tab pos="695325" algn="l"/>
                        </a:tabLst>
                      </a:pPr>
                      <a:r>
                        <a:rPr lang="en-US" sz="1800" b="1" dirty="0">
                          <a:latin typeface="Calibri"/>
                          <a:ea typeface="Times New Roman"/>
                          <a:cs typeface="Times New Roman"/>
                        </a:rPr>
                        <a:t>LEDs:</a:t>
                      </a:r>
                      <a:endParaRPr lang="en-US" sz="1800" dirty="0">
                        <a:latin typeface="Calibri"/>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tr>
              <a:tr h="1000667">
                <a:tc>
                  <a:txBody>
                    <a:bodyPr/>
                    <a:lstStyle/>
                    <a:p>
                      <a:pPr marL="0" marR="0" algn="just">
                        <a:lnSpc>
                          <a:spcPct val="115000"/>
                        </a:lnSpc>
                        <a:spcBef>
                          <a:spcPts val="0"/>
                        </a:spcBef>
                        <a:spcAft>
                          <a:spcPts val="0"/>
                        </a:spcAft>
                        <a:tabLst>
                          <a:tab pos="695325" algn="l"/>
                        </a:tabLst>
                      </a:pPr>
                      <a:r>
                        <a:rPr lang="en-US" sz="1800">
                          <a:latin typeface="Calibri"/>
                          <a:ea typeface="Times New Roman"/>
                          <a:cs typeface="Times New Roman"/>
                        </a:rPr>
                        <a:t>ZnS</a:t>
                      </a:r>
                    </a:p>
                    <a:p>
                      <a:pPr marL="0" marR="0" algn="just">
                        <a:lnSpc>
                          <a:spcPct val="115000"/>
                        </a:lnSpc>
                        <a:spcBef>
                          <a:spcPts val="0"/>
                        </a:spcBef>
                        <a:spcAft>
                          <a:spcPts val="0"/>
                        </a:spcAft>
                        <a:tabLst>
                          <a:tab pos="695325" algn="l"/>
                        </a:tabLst>
                      </a:pPr>
                      <a:r>
                        <a:rPr lang="en-US" sz="1800">
                          <a:latin typeface="Calibri"/>
                          <a:ea typeface="Times New Roman"/>
                          <a:cs typeface="Times New Roman"/>
                        </a:rPr>
                        <a:t>GaAs</a:t>
                      </a:r>
                    </a:p>
                    <a:p>
                      <a:pPr marL="0" marR="0" algn="just">
                        <a:lnSpc>
                          <a:spcPct val="115000"/>
                        </a:lnSpc>
                        <a:spcBef>
                          <a:spcPts val="0"/>
                        </a:spcBef>
                        <a:spcAft>
                          <a:spcPts val="0"/>
                        </a:spcAft>
                        <a:tabLst>
                          <a:tab pos="695325" algn="l"/>
                        </a:tabLst>
                      </a:pPr>
                      <a:r>
                        <a:rPr lang="en-US" sz="1800">
                          <a:latin typeface="Calibri"/>
                          <a:ea typeface="Times New Roman"/>
                          <a:cs typeface="Times New Roman"/>
                        </a:rPr>
                        <a:t>GaAsP</a:t>
                      </a:r>
                    </a:p>
                  </a:txBody>
                  <a:tcPr marL="68580" marR="68580" marT="0" marB="0"/>
                </a:tc>
                <a:tc>
                  <a:txBody>
                    <a:bodyPr/>
                    <a:lstStyle/>
                    <a:p>
                      <a:pPr marL="0" marR="0" algn="just">
                        <a:lnSpc>
                          <a:spcPct val="115000"/>
                        </a:lnSpc>
                        <a:spcBef>
                          <a:spcPts val="0"/>
                        </a:spcBef>
                        <a:spcAft>
                          <a:spcPts val="0"/>
                        </a:spcAft>
                        <a:tabLst>
                          <a:tab pos="695325" algn="l"/>
                        </a:tabLst>
                      </a:pPr>
                      <a:r>
                        <a:rPr lang="en-US" sz="1800" dirty="0">
                          <a:latin typeface="Calibri"/>
                          <a:ea typeface="Times New Roman"/>
                          <a:cs typeface="Times New Roman"/>
                        </a:rPr>
                        <a:t>3.6</a:t>
                      </a:r>
                    </a:p>
                    <a:p>
                      <a:pPr marL="0" marR="0" algn="just">
                        <a:lnSpc>
                          <a:spcPct val="115000"/>
                        </a:lnSpc>
                        <a:spcBef>
                          <a:spcPts val="0"/>
                        </a:spcBef>
                        <a:spcAft>
                          <a:spcPts val="0"/>
                        </a:spcAft>
                        <a:tabLst>
                          <a:tab pos="695325" algn="l"/>
                        </a:tabLst>
                      </a:pPr>
                      <a:r>
                        <a:rPr lang="en-US" sz="1800" dirty="0">
                          <a:latin typeface="Calibri"/>
                          <a:ea typeface="Times New Roman"/>
                          <a:cs typeface="Times New Roman"/>
                        </a:rPr>
                        <a:t>1.43</a:t>
                      </a:r>
                    </a:p>
                  </a:txBody>
                  <a:tcPr marL="68580" marR="68580" marT="0" marB="0"/>
                </a:tc>
                <a:tc>
                  <a:txBody>
                    <a:bodyPr/>
                    <a:lstStyle/>
                    <a:p>
                      <a:pPr marL="0" marR="0" algn="just">
                        <a:lnSpc>
                          <a:spcPct val="115000"/>
                        </a:lnSpc>
                        <a:spcBef>
                          <a:spcPts val="0"/>
                        </a:spcBef>
                        <a:spcAft>
                          <a:spcPts val="0"/>
                        </a:spcAft>
                        <a:tabLst>
                          <a:tab pos="695325" algn="l"/>
                        </a:tabLst>
                      </a:pPr>
                      <a:r>
                        <a:rPr lang="en-US" sz="1800" dirty="0">
                          <a:latin typeface="Calibri"/>
                          <a:ea typeface="Times New Roman"/>
                          <a:cs typeface="Times New Roman"/>
                        </a:rPr>
                        <a:t>-Ultraviolet</a:t>
                      </a:r>
                    </a:p>
                    <a:p>
                      <a:pPr marL="0" marR="0" algn="just">
                        <a:lnSpc>
                          <a:spcPct val="115000"/>
                        </a:lnSpc>
                        <a:spcBef>
                          <a:spcPts val="0"/>
                        </a:spcBef>
                        <a:spcAft>
                          <a:spcPts val="0"/>
                        </a:spcAft>
                        <a:tabLst>
                          <a:tab pos="695325" algn="l"/>
                        </a:tabLst>
                      </a:pPr>
                      <a:r>
                        <a:rPr lang="en-US" sz="1800" dirty="0">
                          <a:latin typeface="Calibri"/>
                          <a:ea typeface="Times New Roman"/>
                          <a:cs typeface="Times New Roman"/>
                        </a:rPr>
                        <a:t>-Infrared in LASERs.</a:t>
                      </a:r>
                    </a:p>
                    <a:p>
                      <a:pPr marL="0" marR="0" algn="just">
                        <a:lnSpc>
                          <a:spcPct val="115000"/>
                        </a:lnSpc>
                        <a:spcBef>
                          <a:spcPts val="0"/>
                        </a:spcBef>
                        <a:spcAft>
                          <a:spcPts val="0"/>
                        </a:spcAft>
                        <a:tabLst>
                          <a:tab pos="695325" algn="l"/>
                        </a:tabLst>
                      </a:pPr>
                      <a:r>
                        <a:rPr lang="en-US" sz="1800" dirty="0">
                          <a:latin typeface="Calibri"/>
                          <a:ea typeface="Times New Roman"/>
                          <a:cs typeface="Times New Roman"/>
                        </a:rPr>
                        <a:t>-LEDs, </a:t>
                      </a:r>
                      <a:r>
                        <a:rPr lang="en-US" sz="1800" dirty="0" err="1">
                          <a:latin typeface="Calibri"/>
                          <a:ea typeface="Times New Roman"/>
                          <a:cs typeface="Times New Roman"/>
                        </a:rPr>
                        <a:t>LASERs,visible</a:t>
                      </a:r>
                      <a:r>
                        <a:rPr lang="en-US" sz="1800" dirty="0">
                          <a:latin typeface="Calibri"/>
                          <a:ea typeface="Times New Roman"/>
                          <a:cs typeface="Times New Roman"/>
                        </a:rPr>
                        <a:t> </a:t>
                      </a:r>
                    </a:p>
                  </a:txBody>
                  <a:tcPr marL="68580" marR="68580" marT="0" marB="0"/>
                </a:tc>
              </a:tr>
            </a:tbl>
          </a:graphicData>
        </a:graphic>
      </p:graphicFrame>
      <p:sp>
        <p:nvSpPr>
          <p:cNvPr id="5" name="Footer Placeholder 4"/>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8400"/>
            <a:ext cx="8229600" cy="1143000"/>
          </a:xfrm>
        </p:spPr>
        <p:txBody>
          <a:bodyPr>
            <a:noAutofit/>
          </a:bodyPr>
          <a:lstStyle/>
          <a:p>
            <a:r>
              <a:rPr lang="en-US" sz="7200" dirty="0" smtClean="0"/>
              <a:t>Thank You</a:t>
            </a:r>
            <a:endParaRPr lang="en-US" sz="7200" dirty="0"/>
          </a:p>
        </p:txBody>
      </p:sp>
      <p:sp>
        <p:nvSpPr>
          <p:cNvPr id="4" name="Footer Placeholder 3"/>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z="2800" u="sng" dirty="0" smtClean="0"/>
              <a:t>Extrinsic Semiconductor</a:t>
            </a:r>
            <a:r>
              <a:rPr lang="en-US" sz="2800" dirty="0" smtClean="0"/>
              <a:t> :</a:t>
            </a:r>
            <a:endParaRPr lang="en-US" sz="2800" dirty="0"/>
          </a:p>
        </p:txBody>
      </p:sp>
      <p:sp>
        <p:nvSpPr>
          <p:cNvPr id="3" name="Content Placeholder 2"/>
          <p:cNvSpPr>
            <a:spLocks noGrp="1"/>
          </p:cNvSpPr>
          <p:nvPr>
            <p:ph idx="1"/>
          </p:nvPr>
        </p:nvSpPr>
        <p:spPr>
          <a:xfrm>
            <a:off x="457200" y="1219200"/>
            <a:ext cx="8229600" cy="5257800"/>
          </a:xfrm>
        </p:spPr>
        <p:txBody>
          <a:bodyPr>
            <a:normAutofit fontScale="85000" lnSpcReduction="20000"/>
          </a:bodyPr>
          <a:lstStyle/>
          <a:p>
            <a:pPr lvl="0">
              <a:buNone/>
            </a:pPr>
            <a:r>
              <a:rPr lang="en-US" dirty="0" smtClean="0"/>
              <a:t> </a:t>
            </a:r>
            <a:endParaRPr lang="en-US" dirty="0"/>
          </a:p>
          <a:p>
            <a:pPr lvl="0"/>
            <a:r>
              <a:rPr lang="en-US" dirty="0"/>
              <a:t>The application of extrinsic semiconductor is restricted due to their low conductivity. In electronic devices, high conducting semiconductors are more essential</a:t>
            </a:r>
            <a:r>
              <a:rPr lang="en-US" dirty="0" smtClean="0"/>
              <a:t>.</a:t>
            </a:r>
          </a:p>
          <a:p>
            <a:pPr lvl="0">
              <a:buNone/>
            </a:pPr>
            <a:endParaRPr lang="en-US" dirty="0"/>
          </a:p>
          <a:p>
            <a:pPr lvl="0"/>
            <a:r>
              <a:rPr lang="en-US" dirty="0" smtClean="0"/>
              <a:t>The </a:t>
            </a:r>
            <a:r>
              <a:rPr lang="en-US" dirty="0"/>
              <a:t>process of adding impurities to the intrinsic semiconductors is known as ‘doping’. The doped semiconductor is called “extrinsic semiconductor”.</a:t>
            </a:r>
          </a:p>
          <a:p>
            <a:pPr lvl="0"/>
            <a:r>
              <a:rPr lang="en-US" dirty="0"/>
              <a:t>They are classified into two categories:</a:t>
            </a:r>
          </a:p>
          <a:p>
            <a:pPr>
              <a:buNone/>
            </a:pPr>
            <a:endParaRPr lang="en-US" dirty="0"/>
          </a:p>
          <a:p>
            <a:pPr lvl="0"/>
            <a:r>
              <a:rPr lang="en-US" dirty="0"/>
              <a:t>n – type semiconductors</a:t>
            </a:r>
          </a:p>
          <a:p>
            <a:pPr lvl="0"/>
            <a:r>
              <a:rPr lang="en-US" dirty="0"/>
              <a:t>p – type semiconductors</a:t>
            </a:r>
          </a:p>
          <a:p>
            <a:pPr>
              <a:buNone/>
            </a:pPr>
            <a:r>
              <a:rPr lang="en-US" dirty="0" smtClean="0"/>
              <a:t> </a:t>
            </a:r>
            <a:endParaRPr lang="en-US" dirty="0"/>
          </a:p>
          <a:p>
            <a:endParaRPr lang="en-US" dirty="0"/>
          </a:p>
        </p:txBody>
      </p:sp>
      <p:sp>
        <p:nvSpPr>
          <p:cNvPr id="4" name="Footer Placeholder 3"/>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sz="2400" u="sng" dirty="0" smtClean="0"/>
              <a:t>n – type semiconductor</a:t>
            </a:r>
            <a:r>
              <a:rPr lang="en-US" sz="2400" dirty="0" smtClean="0"/>
              <a:t>:</a:t>
            </a:r>
            <a:endParaRPr lang="en-US" sz="2400" dirty="0"/>
          </a:p>
        </p:txBody>
      </p:sp>
      <p:pic>
        <p:nvPicPr>
          <p:cNvPr id="4" name="Content Placeholder 3"/>
          <p:cNvPicPr>
            <a:picLocks noGrp="1"/>
          </p:cNvPicPr>
          <p:nvPr>
            <p:ph idx="1"/>
          </p:nvPr>
        </p:nvPicPr>
        <p:blipFill>
          <a:blip r:embed="rId2"/>
          <a:srcRect/>
          <a:stretch>
            <a:fillRect/>
          </a:stretch>
        </p:blipFill>
        <p:spPr bwMode="auto">
          <a:xfrm>
            <a:off x="762000" y="1676400"/>
            <a:ext cx="7619999" cy="3809999"/>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sz="2700" u="sng" dirty="0" smtClean="0"/>
              <a:t/>
            </a:r>
            <a:br>
              <a:rPr lang="en-US" sz="2700" u="sng" dirty="0" smtClean="0"/>
            </a:br>
            <a:r>
              <a:rPr lang="en-US" sz="2700" u="sng" dirty="0" smtClean="0"/>
              <a:t>P </a:t>
            </a:r>
            <a:r>
              <a:rPr lang="en-US" sz="2700" u="sng" dirty="0"/>
              <a:t>– type Semiconductors</a:t>
            </a:r>
            <a:r>
              <a:rPr lang="en-US" sz="2700" dirty="0"/>
              <a:t>:</a:t>
            </a:r>
            <a:r>
              <a:rPr lang="en-US" dirty="0"/>
              <a:t/>
            </a:r>
            <a:br>
              <a:rPr lang="en-US" dirty="0"/>
            </a:br>
            <a:endParaRPr lang="en-US" dirty="0"/>
          </a:p>
        </p:txBody>
      </p:sp>
      <p:pic>
        <p:nvPicPr>
          <p:cNvPr id="4" name="Content Placeholder 3"/>
          <p:cNvPicPr>
            <a:picLocks noGrp="1"/>
          </p:cNvPicPr>
          <p:nvPr>
            <p:ph idx="1"/>
          </p:nvPr>
        </p:nvPicPr>
        <p:blipFill>
          <a:blip r:embed="rId2"/>
          <a:srcRect/>
          <a:stretch>
            <a:fillRect/>
          </a:stretch>
        </p:blipFill>
        <p:spPr bwMode="auto">
          <a:xfrm>
            <a:off x="1066800" y="1600200"/>
            <a:ext cx="7162800" cy="41910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2800" u="sng" dirty="0" smtClean="0"/>
              <a:t>Formation of p – n Junction</a:t>
            </a:r>
            <a:r>
              <a:rPr lang="en-US" sz="2800" dirty="0" smtClean="0"/>
              <a:t>:</a:t>
            </a:r>
            <a:r>
              <a:rPr lang="en-US" dirty="0" smtClean="0"/>
              <a:t> </a:t>
            </a:r>
            <a:endParaRPr lang="en-US" dirty="0"/>
          </a:p>
        </p:txBody>
      </p:sp>
      <p:sp>
        <p:nvSpPr>
          <p:cNvPr id="3" name="Content Placeholder 2"/>
          <p:cNvSpPr>
            <a:spLocks noGrp="1"/>
          </p:cNvSpPr>
          <p:nvPr>
            <p:ph idx="1"/>
          </p:nvPr>
        </p:nvSpPr>
        <p:spPr>
          <a:xfrm>
            <a:off x="762000" y="1600201"/>
            <a:ext cx="7391400" cy="3657600"/>
          </a:xfrm>
        </p:spPr>
        <p:txBody>
          <a:bodyPr/>
          <a:lstStyle/>
          <a:p>
            <a:pPr lvl="0"/>
            <a:r>
              <a:rPr lang="en-US" dirty="0" smtClean="0"/>
              <a:t>The </a:t>
            </a:r>
            <a:r>
              <a:rPr lang="en-US" dirty="0"/>
              <a:t>p – n junction can be formed by different methods. They are as follows.</a:t>
            </a:r>
          </a:p>
          <a:p>
            <a:pPr>
              <a:buNone/>
            </a:pPr>
            <a:r>
              <a:rPr lang="en-US" dirty="0"/>
              <a:t> </a:t>
            </a:r>
          </a:p>
          <a:p>
            <a:pPr lvl="0"/>
            <a:r>
              <a:rPr lang="en-US" dirty="0"/>
              <a:t>Grown junction method</a:t>
            </a:r>
          </a:p>
          <a:p>
            <a:pPr lvl="0"/>
            <a:r>
              <a:rPr lang="en-US" dirty="0"/>
              <a:t>Alloying method</a:t>
            </a:r>
          </a:p>
          <a:p>
            <a:pPr lvl="0"/>
            <a:r>
              <a:rPr lang="en-US" dirty="0"/>
              <a:t>Diffusion method</a:t>
            </a:r>
          </a:p>
          <a:p>
            <a:endParaRPr lang="en-US" dirty="0"/>
          </a:p>
        </p:txBody>
      </p:sp>
      <p:sp>
        <p:nvSpPr>
          <p:cNvPr id="4" name="Footer Placeholder 3"/>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1447800" y="1828800"/>
            <a:ext cx="6324600" cy="3657600"/>
          </a:xfrm>
          <a:prstGeom prst="rect">
            <a:avLst/>
          </a:prstGeom>
          <a:noFill/>
          <a:ln w="9525">
            <a:noFill/>
            <a:miter lim="800000"/>
            <a:headEnd/>
            <a:tailEnd/>
          </a:ln>
        </p:spPr>
      </p:pic>
      <p:sp>
        <p:nvSpPr>
          <p:cNvPr id="3" name="Footer Placeholder 2"/>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1295400" y="1295400"/>
            <a:ext cx="6629399" cy="4572000"/>
          </a:xfrm>
          <a:prstGeom prst="rect">
            <a:avLst/>
          </a:prstGeom>
          <a:noFill/>
          <a:ln w="9525">
            <a:noFill/>
            <a:miter lim="800000"/>
            <a:headEnd/>
            <a:tailEnd/>
          </a:ln>
        </p:spPr>
      </p:pic>
      <p:sp>
        <p:nvSpPr>
          <p:cNvPr id="3" name="Footer Placeholder 2"/>
          <p:cNvSpPr>
            <a:spLocks noGrp="1"/>
          </p:cNvSpPr>
          <p:nvPr>
            <p:ph type="ftr" sz="quarter" idx="11"/>
          </p:nvPr>
        </p:nvSpPr>
        <p:spPr/>
        <p:txBody>
          <a:bodyPr/>
          <a:lstStyle/>
          <a:p>
            <a:r>
              <a:rPr lang="en-US" smtClean="0"/>
              <a:t>MBIT        APPLIED SCIENCE &amp;HUMANITIES DEPARTMENT</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2704</Words>
  <Application>Microsoft Office PowerPoint</Application>
  <PresentationFormat>On-screen Show (4:3)</PresentationFormat>
  <Paragraphs>318</Paragraphs>
  <Slides>39</Slides>
  <Notes>1</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MODULE – 2</vt:lpstr>
      <vt:lpstr>Slide 2</vt:lpstr>
      <vt:lpstr>  Intrinsic Semiconductors: Chemically pure semiconductors are known as “Intrinsic semiconductors.”   </vt:lpstr>
      <vt:lpstr>Extrinsic Semiconductor :</vt:lpstr>
      <vt:lpstr>n – type semiconductor:</vt:lpstr>
      <vt:lpstr> P – type Semiconductors: </vt:lpstr>
      <vt:lpstr>Formation of p – n Junction: </vt:lpstr>
      <vt:lpstr>Slide 8</vt:lpstr>
      <vt:lpstr>Slide 9</vt:lpstr>
      <vt:lpstr>Carrier Concentration:</vt:lpstr>
      <vt:lpstr>Calculation of Electron density:</vt:lpstr>
      <vt:lpstr>Slide 12</vt:lpstr>
      <vt:lpstr>Slide 13</vt:lpstr>
      <vt:lpstr>Slide 14</vt:lpstr>
      <vt:lpstr>Intrinsic Carrier Concentration:</vt:lpstr>
      <vt:lpstr>Fermi Level in intrinsic Semiconductor</vt:lpstr>
      <vt:lpstr>Slide 17</vt:lpstr>
      <vt:lpstr>Fermi Level in intrinsic Semiconductor</vt:lpstr>
      <vt:lpstr>Slide 19</vt:lpstr>
      <vt:lpstr>We made following assumptions in obtaining the relation.</vt:lpstr>
      <vt:lpstr>Variation of Fermi level with Temperature in an intrinsic semiconductor :</vt:lpstr>
      <vt:lpstr>Carrier Generation and Recombination </vt:lpstr>
      <vt:lpstr>Slide 23</vt:lpstr>
      <vt:lpstr>Slide 24</vt:lpstr>
      <vt:lpstr>Slide 25</vt:lpstr>
      <vt:lpstr>DRIFT &amp; DIFFUSION CURRENTS :</vt:lpstr>
      <vt:lpstr>Slide 27</vt:lpstr>
      <vt:lpstr>Slide 28</vt:lpstr>
      <vt:lpstr>Slide 29</vt:lpstr>
      <vt:lpstr>Slide 30</vt:lpstr>
      <vt:lpstr>Metal-Semiconductor Junctions:</vt:lpstr>
      <vt:lpstr>Slide 32</vt:lpstr>
      <vt:lpstr>Slide 33</vt:lpstr>
      <vt:lpstr>Slide 34</vt:lpstr>
      <vt:lpstr>Slide 35</vt:lpstr>
      <vt:lpstr>Slide 36</vt:lpstr>
      <vt:lpstr>Slide 37</vt:lpstr>
      <vt:lpstr>Semiconductor, materials used in opto electronic devices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 2</dc:title>
  <dc:creator>Staff</dc:creator>
  <cp:lastModifiedBy>Staff</cp:lastModifiedBy>
  <cp:revision>16</cp:revision>
  <dcterms:created xsi:type="dcterms:W3CDTF">2020-04-16T07:20:36Z</dcterms:created>
  <dcterms:modified xsi:type="dcterms:W3CDTF">2020-04-16T16:41:02Z</dcterms:modified>
</cp:coreProperties>
</file>