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4" r:id="rId13"/>
    <p:sldId id="283" r:id="rId14"/>
    <p:sldId id="286" r:id="rId15"/>
    <p:sldId id="287" r:id="rId16"/>
    <p:sldId id="288" r:id="rId17"/>
    <p:sldId id="285" r:id="rId18"/>
    <p:sldId id="268" r:id="rId19"/>
    <p:sldId id="269" r:id="rId20"/>
    <p:sldId id="271" r:id="rId21"/>
    <p:sldId id="272" r:id="rId22"/>
    <p:sldId id="270" r:id="rId23"/>
    <p:sldId id="273" r:id="rId24"/>
    <p:sldId id="274" r:id="rId25"/>
    <p:sldId id="277" r:id="rId26"/>
    <p:sldId id="276" r:id="rId27"/>
    <p:sldId id="278" r:id="rId28"/>
    <p:sldId id="275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3351A-04E6-4458-9B61-69D0C55F35D2}" type="datetimeFigureOut">
              <a:rPr lang="en-IN" smtClean="0"/>
              <a:t>16-04-2020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E7F98-02B6-40F1-925A-A99E080DCB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5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7B68-5F83-4275-9C98-227D59BB006B}" type="datetime1">
              <a:rPr lang="en-IN" smtClean="0"/>
              <a:t>16-04-2020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BE65-C69C-46CA-A800-A0E44DB65212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CB26-0BA1-45A2-937E-C639F15847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89CE-7A49-4BB0-8AAA-5AF1CB0DCB27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52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B59D-05BB-457E-9CD3-CD238F3FEE1A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A2-97B1-49D8-8914-0ED024BBAE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1381-D727-47CA-97B0-287304501C67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A4DA-4EA7-4A97-A4E8-35C0E4F02207}" type="datetime1">
              <a:rPr lang="en-IN" smtClean="0"/>
              <a:t>16-04-2020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8D69-C3BA-4149-868B-3347B1D46570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07EF3-149F-4EBE-B29C-EE0B9E2136CE}" type="datetime1">
              <a:rPr lang="en-IN" smtClean="0"/>
              <a:t>16-04-2020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C83-1D8C-46F4-9866-861A1C9D91F6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3C63-DCE8-4D1E-BFC1-D911BA216BDB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114B2B-C30C-4486-A359-10CF525592B2}" type="datetime1">
              <a:rPr lang="en-IN" smtClean="0"/>
              <a:t>16-04-2020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Generics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bounded wildcard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third </a:t>
            </a:r>
            <a:r>
              <a:rPr lang="en-US" dirty="0"/>
              <a:t>form, </a:t>
            </a:r>
            <a:r>
              <a:rPr lang="en-US" b="1" dirty="0"/>
              <a:t>? super T</a:t>
            </a:r>
            <a:r>
              <a:rPr lang="en-US" dirty="0"/>
              <a:t>, called a lower-bound wildcard, denotes </a:t>
            </a:r>
            <a:r>
              <a:rPr lang="en-US" b="1" dirty="0"/>
              <a:t>T </a:t>
            </a:r>
            <a:r>
              <a:rPr lang="en-US" dirty="0"/>
              <a:t>or a </a:t>
            </a:r>
            <a:r>
              <a:rPr lang="en-US" dirty="0" err="1"/>
              <a:t>supertype</a:t>
            </a:r>
            <a:r>
              <a:rPr lang="en-US" dirty="0"/>
              <a:t> of </a:t>
            </a:r>
            <a:r>
              <a:rPr lang="en-US" b="1" dirty="0"/>
              <a:t>T</a:t>
            </a:r>
            <a:r>
              <a:rPr lang="en-US" dirty="0" smtClean="0"/>
              <a:t>.</a:t>
            </a:r>
          </a:p>
          <a:p>
            <a:pPr algn="just"/>
            <a:r>
              <a:rPr lang="en-US" u="sng" dirty="0" smtClean="0">
                <a:solidFill>
                  <a:srgbClr val="00B050"/>
                </a:solidFill>
              </a:rPr>
              <a:t>SuperWildCardDemo.java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60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following generic method for linear search.</a:t>
            </a:r>
          </a:p>
          <a:p>
            <a:pPr marL="82296" indent="0">
              <a:buNone/>
            </a:pPr>
            <a:r>
              <a:rPr lang="en-US" sz="2800" b="1" dirty="0"/>
              <a:t>public static </a:t>
            </a:r>
            <a:r>
              <a:rPr lang="en-US" sz="2800" dirty="0"/>
              <a:t>&lt;E </a:t>
            </a:r>
            <a:r>
              <a:rPr lang="en-US" sz="2800" b="1" dirty="0"/>
              <a:t>extends </a:t>
            </a:r>
            <a:r>
              <a:rPr lang="en-US" sz="2800" dirty="0"/>
              <a:t>Comparable&lt;E</a:t>
            </a:r>
            <a:r>
              <a:rPr lang="en-US" sz="2800" dirty="0" smtClean="0"/>
              <a:t>&gt;&gt;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 </a:t>
            </a:r>
            <a:r>
              <a:rPr lang="en-US" sz="2800" dirty="0" err="1"/>
              <a:t>linearSearch</a:t>
            </a:r>
            <a:r>
              <a:rPr lang="en-US" sz="2800" dirty="0"/>
              <a:t>(E[] list, E key</a:t>
            </a:r>
            <a:r>
              <a:rPr lang="en-US" sz="2800" dirty="0" smtClean="0"/>
              <a:t>)</a:t>
            </a:r>
          </a:p>
          <a:p>
            <a:pPr marL="82296" indent="0">
              <a:buNone/>
            </a:pPr>
            <a:r>
              <a:rPr lang="en-US" sz="2800" u="sng" dirty="0" smtClean="0">
                <a:solidFill>
                  <a:srgbClr val="00B050"/>
                </a:solidFill>
              </a:rPr>
              <a:t>LinearSearch.java</a:t>
            </a:r>
            <a:endParaRPr lang="en-US" sz="2800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5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Generic class with two type parameter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/>
              <a:t>You can declare more than one type parameter in a generic type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To specify two or </a:t>
            </a:r>
            <a:r>
              <a:rPr lang="en-US" dirty="0" smtClean="0"/>
              <a:t>more type </a:t>
            </a:r>
            <a:r>
              <a:rPr lang="en-US" dirty="0"/>
              <a:t>parameters, simply use a comma-separated list</a:t>
            </a:r>
            <a:r>
              <a:rPr lang="en-US" dirty="0" smtClean="0"/>
              <a:t>.</a:t>
            </a:r>
          </a:p>
          <a:p>
            <a:r>
              <a:rPr lang="en-US" u="sng" dirty="0" smtClean="0">
                <a:solidFill>
                  <a:srgbClr val="00B050"/>
                </a:solidFill>
              </a:rPr>
              <a:t>TwoGen.java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8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Types </a:t>
            </a:r>
            <a:r>
              <a:rPr lang="en-US" dirty="0" smtClean="0"/>
              <a:t>differ </a:t>
            </a:r>
            <a:r>
              <a:rPr lang="en-US" dirty="0"/>
              <a:t>b</a:t>
            </a:r>
            <a:r>
              <a:rPr lang="en-US" dirty="0" smtClean="0"/>
              <a:t>ased </a:t>
            </a:r>
            <a:r>
              <a:rPr lang="en-US" dirty="0"/>
              <a:t>on </a:t>
            </a:r>
            <a:r>
              <a:rPr lang="en-US" dirty="0" smtClean="0"/>
              <a:t>their </a:t>
            </a:r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/>
              <a:t>a</a:t>
            </a:r>
            <a:r>
              <a:rPr lang="en-US" dirty="0" smtClean="0"/>
              <a:t>rguments.  - Gen&lt;T&gt; class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400" dirty="0" smtClean="0"/>
              <a:t>Gen&lt;Integer&gt; g1 = new Gen&lt;Integer&gt;();</a:t>
            </a:r>
          </a:p>
          <a:p>
            <a:pPr marL="82296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Gen&lt;String&gt; g2 = new Gen&lt;String&gt;();</a:t>
            </a:r>
          </a:p>
          <a:p>
            <a:pPr marL="82296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g1 = g2  //error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Constructor can be generic even if its class is not. </a:t>
            </a:r>
          </a:p>
          <a:p>
            <a:pPr marL="82296" indent="0">
              <a:buNone/>
            </a:pPr>
            <a:endParaRPr lang="en-US" sz="2400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13</a:t>
            </a:fld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66800"/>
            <a:ext cx="4581525" cy="52387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25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Interface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addition to generic classes and methods, you can also have generic interfaces. </a:t>
            </a:r>
            <a:endParaRPr lang="en-US" dirty="0" smtClean="0"/>
          </a:p>
          <a:p>
            <a:pPr algn="just"/>
            <a:r>
              <a:rPr lang="en-US" dirty="0" smtClean="0"/>
              <a:t>Generic interfaces </a:t>
            </a:r>
            <a:r>
              <a:rPr lang="en-US" dirty="0"/>
              <a:t>are specified just like generic </a:t>
            </a:r>
            <a:r>
              <a:rPr lang="en-US" dirty="0" smtClean="0"/>
              <a:t>classes. </a:t>
            </a:r>
          </a:p>
          <a:p>
            <a:pPr algn="just"/>
            <a:r>
              <a:rPr lang="en-US" u="sng" dirty="0" smtClean="0">
                <a:solidFill>
                  <a:srgbClr val="00B050"/>
                </a:solidFill>
              </a:rPr>
              <a:t>MinMax.java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62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class hierarchy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Generic classes can be part of a class hierarchy in just the same way as a non-generic </a:t>
            </a:r>
            <a:r>
              <a:rPr lang="en-US" dirty="0" smtClean="0"/>
              <a:t>class.</a:t>
            </a:r>
          </a:p>
          <a:p>
            <a:pPr algn="just"/>
            <a:r>
              <a:rPr lang="en-US" dirty="0"/>
              <a:t>Thus, a generic class can act as </a:t>
            </a:r>
            <a:r>
              <a:rPr lang="en-US" dirty="0" smtClean="0"/>
              <a:t>a superclass </a:t>
            </a:r>
            <a:r>
              <a:rPr lang="en-US" dirty="0"/>
              <a:t>or be a </a:t>
            </a:r>
            <a:r>
              <a:rPr lang="en-US" dirty="0" smtClean="0"/>
              <a:t>subclass.</a:t>
            </a:r>
          </a:p>
          <a:p>
            <a:pPr algn="just"/>
            <a:r>
              <a:rPr lang="en-IN" dirty="0"/>
              <a:t>The key difference </a:t>
            </a:r>
            <a:r>
              <a:rPr lang="en-IN" dirty="0" smtClean="0"/>
              <a:t>between </a:t>
            </a:r>
            <a:r>
              <a:rPr lang="en-US" dirty="0" smtClean="0"/>
              <a:t>generic </a:t>
            </a:r>
            <a:r>
              <a:rPr lang="en-US" dirty="0"/>
              <a:t>and non-generic hierarchies is that in a generic hierarchy, any type </a:t>
            </a:r>
            <a:r>
              <a:rPr lang="en-US" dirty="0" smtClean="0"/>
              <a:t>arguments needed </a:t>
            </a:r>
            <a:r>
              <a:rPr lang="en-US" dirty="0"/>
              <a:t>by a generic superclass must be passed up the hierarchy by all subclasses. </a:t>
            </a:r>
            <a:endParaRPr lang="en-US" dirty="0" smtClean="0"/>
          </a:p>
          <a:p>
            <a:pPr algn="just"/>
            <a:r>
              <a:rPr lang="en-US" dirty="0" smtClean="0"/>
              <a:t>This is similar </a:t>
            </a:r>
            <a:r>
              <a:rPr lang="en-US" dirty="0"/>
              <a:t>to the way that constructor arguments must be passed up a hierarchy</a:t>
            </a:r>
            <a:r>
              <a:rPr lang="en-US" dirty="0" smtClean="0"/>
              <a:t>.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GenHierarchy.java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08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overriding in generic class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method in a generic class can be overridden just like any other </a:t>
            </a:r>
            <a:r>
              <a:rPr lang="en-US" dirty="0" smtClean="0"/>
              <a:t>method. </a:t>
            </a:r>
            <a:endParaRPr lang="en-IN" dirty="0" smtClean="0"/>
          </a:p>
          <a:p>
            <a:r>
              <a:rPr lang="en-IN" u="sng" dirty="0" smtClean="0">
                <a:solidFill>
                  <a:srgbClr val="00B050"/>
                </a:solidFill>
              </a:rPr>
              <a:t>Gen2MethodOver.java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307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generic restrictions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Type Parameters Can’t Be </a:t>
            </a:r>
            <a:r>
              <a:rPr lang="en-US" b="1" dirty="0" smtClean="0"/>
              <a:t>Instantiated.</a:t>
            </a:r>
          </a:p>
          <a:p>
            <a:pPr algn="just"/>
            <a:r>
              <a:rPr lang="en-IN" b="1" dirty="0"/>
              <a:t>Restrictions on Static </a:t>
            </a:r>
            <a:r>
              <a:rPr lang="en-IN" b="1" dirty="0" smtClean="0"/>
              <a:t>Members</a:t>
            </a:r>
          </a:p>
          <a:p>
            <a:pPr algn="just"/>
            <a:r>
              <a:rPr lang="en-IN" b="1" dirty="0"/>
              <a:t>Generic Array </a:t>
            </a:r>
            <a:r>
              <a:rPr lang="en-IN" b="1" dirty="0" smtClean="0"/>
              <a:t>Restrictions</a:t>
            </a:r>
          </a:p>
          <a:p>
            <a:pPr algn="just"/>
            <a:r>
              <a:rPr lang="en-US" dirty="0"/>
              <a:t>A generic class cannot extend </a:t>
            </a:r>
            <a:r>
              <a:rPr lang="en-US" b="1" dirty="0" err="1"/>
              <a:t>Throwable</a:t>
            </a:r>
            <a:r>
              <a:rPr lang="en-US" dirty="0"/>
              <a:t>. This means that you cannot create </a:t>
            </a:r>
            <a:r>
              <a:rPr lang="en-US" dirty="0" smtClean="0"/>
              <a:t>generic </a:t>
            </a:r>
            <a:r>
              <a:rPr lang="en-IN" dirty="0" smtClean="0"/>
              <a:t>exception </a:t>
            </a:r>
            <a:r>
              <a:rPr lang="en-IN" dirty="0"/>
              <a:t>classes.</a:t>
            </a:r>
            <a:endParaRPr lang="en-US" b="1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17</a:t>
            </a:fld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23924"/>
            <a:ext cx="3705225" cy="1543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758" y="1037446"/>
            <a:ext cx="4305300" cy="18669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5248275" cy="65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25551"/>
            <a:ext cx="59817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854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List, Stack, Queue and Priority Queue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9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Framework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Choosing the best data structures and algorithms for a particular task is one of </a:t>
            </a:r>
            <a:r>
              <a:rPr lang="en-US" dirty="0" smtClean="0"/>
              <a:t>the keys </a:t>
            </a:r>
            <a:r>
              <a:rPr lang="en-US" dirty="0"/>
              <a:t>to developing high-performance software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 object-oriented thinking, a data structure, also known as a </a:t>
            </a:r>
            <a:r>
              <a:rPr lang="en-US" dirty="0">
                <a:solidFill>
                  <a:srgbClr val="FF0000"/>
                </a:solidFill>
              </a:rPr>
              <a:t>container or container object</a:t>
            </a:r>
            <a:r>
              <a:rPr lang="en-US" dirty="0"/>
              <a:t>, is an object that stores other objects, referred to as data or elements. </a:t>
            </a:r>
            <a:endParaRPr lang="en-US" dirty="0" smtClean="0"/>
          </a:p>
          <a:p>
            <a:pPr algn="just"/>
            <a:r>
              <a:rPr lang="en-US" b="1" dirty="0" err="1"/>
              <a:t>ArrayList</a:t>
            </a:r>
            <a:r>
              <a:rPr lang="en-US" b="1" dirty="0"/>
              <a:t> </a:t>
            </a:r>
            <a:r>
              <a:rPr lang="en-US" dirty="0"/>
              <a:t>class, which is a data structure to store </a:t>
            </a:r>
            <a:r>
              <a:rPr lang="en-US" dirty="0" smtClean="0"/>
              <a:t>elements in </a:t>
            </a:r>
            <a:r>
              <a:rPr lang="en-US" dirty="0"/>
              <a:t>a list. </a:t>
            </a:r>
            <a:endParaRPr lang="en-US" dirty="0" smtClean="0"/>
          </a:p>
          <a:p>
            <a:pPr algn="just"/>
            <a:r>
              <a:rPr lang="en-US" dirty="0" smtClean="0"/>
              <a:t>Java </a:t>
            </a:r>
            <a:r>
              <a:rPr lang="en-US" dirty="0"/>
              <a:t>provides several more data structures that can be used to organize and </a:t>
            </a:r>
            <a:r>
              <a:rPr lang="en-US" dirty="0" smtClean="0"/>
              <a:t>manipulate data </a:t>
            </a:r>
            <a:r>
              <a:rPr lang="en-US" dirty="0"/>
              <a:t>efficiently. These are commonly known as </a:t>
            </a:r>
            <a:r>
              <a:rPr lang="en-US" dirty="0">
                <a:solidFill>
                  <a:srgbClr val="FF0000"/>
                </a:solidFill>
              </a:rPr>
              <a:t>Java Collections </a:t>
            </a:r>
            <a:r>
              <a:rPr lang="en-US" dirty="0" smtClean="0">
                <a:solidFill>
                  <a:srgbClr val="FF0000"/>
                </a:solidFill>
              </a:rPr>
              <a:t>Framework</a:t>
            </a:r>
            <a:r>
              <a:rPr lang="en-US" i="1" dirty="0" smtClean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2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Generics enable you to detect errors at compile time </a:t>
            </a:r>
            <a:r>
              <a:rPr lang="en-US" dirty="0" smtClean="0"/>
              <a:t>r</a:t>
            </a:r>
            <a:r>
              <a:rPr lang="en-US" dirty="0"/>
              <a:t>ather than at runtime. </a:t>
            </a:r>
            <a:endParaRPr lang="en-US" dirty="0" smtClean="0"/>
          </a:p>
          <a:p>
            <a:pPr algn="just"/>
            <a:r>
              <a:rPr lang="en-US" dirty="0"/>
              <a:t>With this capability, you can define </a:t>
            </a:r>
            <a:r>
              <a:rPr lang="en-US" dirty="0" smtClean="0"/>
              <a:t>a class, </a:t>
            </a:r>
            <a:r>
              <a:rPr lang="en-US" dirty="0" err="1" smtClean="0"/>
              <a:t>interfance</a:t>
            </a:r>
            <a:r>
              <a:rPr lang="en-US" dirty="0" smtClean="0"/>
              <a:t> </a:t>
            </a:r>
            <a:r>
              <a:rPr lang="en-US" dirty="0"/>
              <a:t>or a method with generic types that the compiler can replace with concrete types. </a:t>
            </a:r>
            <a:endParaRPr lang="en-US" dirty="0" smtClean="0"/>
          </a:p>
          <a:p>
            <a:pPr algn="just"/>
            <a:r>
              <a:rPr lang="en-US" dirty="0" smtClean="0"/>
              <a:t>For example</a:t>
            </a:r>
            <a:r>
              <a:rPr lang="en-US" dirty="0"/>
              <a:t>, Java defines a generic </a:t>
            </a:r>
            <a:r>
              <a:rPr lang="en-US" b="1" dirty="0" err="1"/>
              <a:t>ArrayList</a:t>
            </a:r>
            <a:r>
              <a:rPr lang="en-US" b="1" dirty="0"/>
              <a:t> </a:t>
            </a:r>
            <a:r>
              <a:rPr lang="en-US" dirty="0"/>
              <a:t>class for storing the elements of a generic </a:t>
            </a:r>
            <a:r>
              <a:rPr lang="en-US" dirty="0" smtClean="0"/>
              <a:t>type. </a:t>
            </a:r>
          </a:p>
          <a:p>
            <a:r>
              <a:rPr lang="en-US" dirty="0"/>
              <a:t>The key benefit of generics is to enable errors to be detected at compile time rather </a:t>
            </a:r>
            <a:r>
              <a:rPr lang="en-US" dirty="0" smtClean="0"/>
              <a:t>than </a:t>
            </a:r>
            <a:r>
              <a:rPr lang="en-IN" dirty="0" smtClean="0"/>
              <a:t>at runtime. </a:t>
            </a:r>
          </a:p>
          <a:p>
            <a:r>
              <a:rPr lang="en-US" dirty="0"/>
              <a:t>If you attempt to use an incompatible object, the </a:t>
            </a:r>
            <a:r>
              <a:rPr lang="en-US" dirty="0" smtClean="0"/>
              <a:t>compiler </a:t>
            </a:r>
            <a:r>
              <a:rPr lang="en-IN" dirty="0" smtClean="0"/>
              <a:t>will </a:t>
            </a:r>
            <a:r>
              <a:rPr lang="en-IN" dirty="0"/>
              <a:t>detect that error.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78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common features of these collections are defined in the interfaces, </a:t>
            </a:r>
            <a:r>
              <a:rPr lang="en-US" dirty="0" smtClean="0"/>
              <a:t>and implementations are </a:t>
            </a:r>
            <a:r>
              <a:rPr lang="en-US" dirty="0"/>
              <a:t>provided in concrete </a:t>
            </a:r>
            <a:r>
              <a:rPr lang="en-US" dirty="0" smtClean="0"/>
              <a:t>classes.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20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38" y="2541115"/>
            <a:ext cx="8866621" cy="40025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738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21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92" y="158723"/>
            <a:ext cx="8640960" cy="638495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465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en-US" dirty="0"/>
              <a:t>The Java Collections Framework supports two types of containers:</a:t>
            </a:r>
          </a:p>
          <a:p>
            <a:r>
              <a:rPr lang="en-US" dirty="0" smtClean="0"/>
              <a:t>One </a:t>
            </a:r>
            <a:r>
              <a:rPr lang="en-US" dirty="0"/>
              <a:t>for storing a collection of elements is simply called a </a:t>
            </a:r>
            <a:r>
              <a:rPr lang="en-US" i="1" dirty="0">
                <a:solidFill>
                  <a:srgbClr val="FF0000"/>
                </a:solidFill>
              </a:rPr>
              <a:t>collection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other, for storing key/value pairs, is called a </a:t>
            </a:r>
            <a:r>
              <a:rPr lang="en-US" i="1" dirty="0">
                <a:solidFill>
                  <a:srgbClr val="FF0000"/>
                </a:solidFill>
              </a:rPr>
              <a:t>map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In this unit, our attention is on </a:t>
            </a:r>
            <a:r>
              <a:rPr lang="en-US" dirty="0"/>
              <a:t>to the following </a:t>
            </a:r>
            <a:r>
              <a:rPr lang="en-US" dirty="0" smtClean="0"/>
              <a:t>collections: </a:t>
            </a:r>
          </a:p>
          <a:p>
            <a:r>
              <a:rPr lang="en-US" b="1" dirty="0"/>
              <a:t>Set</a:t>
            </a:r>
            <a:r>
              <a:rPr lang="en-US" dirty="0"/>
              <a:t>s store a group of </a:t>
            </a:r>
            <a:r>
              <a:rPr lang="en-US" dirty="0" err="1"/>
              <a:t>nonduplicate</a:t>
            </a:r>
            <a:r>
              <a:rPr lang="en-US" dirty="0"/>
              <a:t> elements.</a:t>
            </a:r>
          </a:p>
          <a:p>
            <a:r>
              <a:rPr lang="en-US" b="1" dirty="0" smtClean="0"/>
              <a:t>List</a:t>
            </a:r>
            <a:r>
              <a:rPr lang="en-US" dirty="0" smtClean="0"/>
              <a:t>s </a:t>
            </a:r>
            <a:r>
              <a:rPr lang="en-US" dirty="0"/>
              <a:t>store an ordered collection of elements.</a:t>
            </a:r>
          </a:p>
          <a:p>
            <a:r>
              <a:rPr lang="en-US" b="1" dirty="0" smtClean="0"/>
              <a:t>Stack</a:t>
            </a:r>
            <a:r>
              <a:rPr lang="en-US" dirty="0" smtClean="0"/>
              <a:t>s </a:t>
            </a:r>
            <a:r>
              <a:rPr lang="en-US" dirty="0"/>
              <a:t>store objects that are processed in a last-in, first-out fashion.</a:t>
            </a:r>
          </a:p>
          <a:p>
            <a:r>
              <a:rPr lang="en-US" b="1" dirty="0" smtClean="0"/>
              <a:t>Queue</a:t>
            </a:r>
            <a:r>
              <a:rPr lang="en-US" dirty="0" smtClean="0"/>
              <a:t>s </a:t>
            </a:r>
            <a:r>
              <a:rPr lang="en-US" dirty="0"/>
              <a:t>store objects that are processed in a first-in, first-out fashion.</a:t>
            </a:r>
          </a:p>
          <a:p>
            <a:r>
              <a:rPr lang="en-US" b="1" dirty="0" err="1" smtClean="0"/>
              <a:t>PriorityQueue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store objects that are processed in the order of their priorities.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9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Each collection is </a:t>
            </a:r>
            <a:r>
              <a:rPr lang="en-US" b="1" dirty="0" err="1"/>
              <a:t>Iterable</a:t>
            </a:r>
            <a:r>
              <a:rPr lang="en-US" dirty="0"/>
              <a:t>. You can obtain its </a:t>
            </a:r>
            <a:r>
              <a:rPr lang="en-US" b="1" dirty="0"/>
              <a:t>Iterator </a:t>
            </a:r>
            <a:r>
              <a:rPr lang="en-US" dirty="0"/>
              <a:t>object to traverse all </a:t>
            </a:r>
            <a:r>
              <a:rPr lang="en-US" dirty="0" smtClean="0"/>
              <a:t>the </a:t>
            </a:r>
            <a:r>
              <a:rPr lang="en-IN" dirty="0" smtClean="0"/>
              <a:t>elements </a:t>
            </a:r>
            <a:r>
              <a:rPr lang="en-IN" dirty="0"/>
              <a:t>in the </a:t>
            </a:r>
            <a:r>
              <a:rPr lang="en-IN" dirty="0" smtClean="0"/>
              <a:t>collection. </a:t>
            </a:r>
          </a:p>
          <a:p>
            <a:pPr algn="just"/>
            <a:r>
              <a:rPr lang="en-US" dirty="0"/>
              <a:t>The </a:t>
            </a:r>
            <a:r>
              <a:rPr lang="en-US" b="1" dirty="0"/>
              <a:t>Collection </a:t>
            </a:r>
            <a:r>
              <a:rPr lang="en-US" dirty="0"/>
              <a:t>interface extends the </a:t>
            </a:r>
            <a:r>
              <a:rPr lang="en-US" b="1" dirty="0" err="1"/>
              <a:t>Iterable</a:t>
            </a:r>
            <a:r>
              <a:rPr lang="en-US" b="1" dirty="0"/>
              <a:t> </a:t>
            </a:r>
            <a:r>
              <a:rPr lang="en-US" dirty="0"/>
              <a:t>interface.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b="1" dirty="0" err="1"/>
              <a:t>Iterable</a:t>
            </a:r>
            <a:r>
              <a:rPr lang="en-US" b="1" dirty="0"/>
              <a:t> </a:t>
            </a:r>
            <a:r>
              <a:rPr lang="en-US" dirty="0" smtClean="0"/>
              <a:t>interface defines </a:t>
            </a:r>
            <a:r>
              <a:rPr lang="en-US" dirty="0"/>
              <a:t>the </a:t>
            </a:r>
            <a:r>
              <a:rPr lang="en-US" b="1" dirty="0"/>
              <a:t>iterator </a:t>
            </a:r>
            <a:r>
              <a:rPr lang="en-US" dirty="0"/>
              <a:t>method, which returns an iterator.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b="1" dirty="0"/>
              <a:t>Iterator </a:t>
            </a:r>
            <a:r>
              <a:rPr lang="en-US" dirty="0"/>
              <a:t>interface provides </a:t>
            </a:r>
            <a:r>
              <a:rPr lang="en-US" dirty="0" smtClean="0"/>
              <a:t>a uniform </a:t>
            </a:r>
            <a:r>
              <a:rPr lang="en-US" dirty="0"/>
              <a:t>way for traversing elements in various types of </a:t>
            </a:r>
            <a:r>
              <a:rPr lang="en-US" dirty="0" smtClean="0"/>
              <a:t>collections. 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TestIterator.java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5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dirty="0"/>
              <a:t>List </a:t>
            </a:r>
            <a:r>
              <a:rPr lang="en-US" dirty="0"/>
              <a:t>interface extends the </a:t>
            </a:r>
            <a:r>
              <a:rPr lang="en-US" b="1" dirty="0"/>
              <a:t>Collection </a:t>
            </a:r>
            <a:r>
              <a:rPr lang="en-US" dirty="0"/>
              <a:t>interface and defines a collection </a:t>
            </a:r>
            <a:r>
              <a:rPr lang="en-US" dirty="0" smtClean="0"/>
              <a:t>for storing </a:t>
            </a:r>
            <a:r>
              <a:rPr lang="en-US" dirty="0"/>
              <a:t>elements in a sequential order.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create a list, use one of its two </a:t>
            </a:r>
            <a:r>
              <a:rPr lang="en-US" dirty="0" smtClean="0"/>
              <a:t>concrete </a:t>
            </a:r>
            <a:r>
              <a:rPr lang="en-IN" dirty="0" smtClean="0"/>
              <a:t>classes</a:t>
            </a:r>
            <a:r>
              <a:rPr lang="en-IN" dirty="0"/>
              <a:t>: </a:t>
            </a:r>
            <a:r>
              <a:rPr lang="en-IN" b="1" dirty="0" err="1"/>
              <a:t>ArrayList</a:t>
            </a:r>
            <a:r>
              <a:rPr lang="en-IN" b="1" dirty="0"/>
              <a:t> </a:t>
            </a:r>
            <a:r>
              <a:rPr lang="en-IN" dirty="0"/>
              <a:t>or </a:t>
            </a:r>
            <a:r>
              <a:rPr lang="en-IN" b="1" dirty="0" err="1" smtClean="0"/>
              <a:t>LinkedList</a:t>
            </a:r>
            <a:endParaRPr lang="en-IN" b="1" dirty="0" smtClean="0"/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TestArrayAndLinkedList.java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24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447" y="620688"/>
            <a:ext cx="7699241" cy="41252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624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ArrayList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critical difference between them pertains to </a:t>
            </a:r>
            <a:r>
              <a:rPr lang="en-US" dirty="0" smtClean="0"/>
              <a:t>internal implementation</a:t>
            </a:r>
            <a:r>
              <a:rPr lang="en-US" dirty="0"/>
              <a:t>, which affects their performance. </a:t>
            </a:r>
            <a:endParaRPr lang="en-US" dirty="0" smtClean="0"/>
          </a:p>
          <a:p>
            <a:pPr algn="just"/>
            <a:r>
              <a:rPr lang="en-US" b="1" dirty="0" err="1" smtClean="0"/>
              <a:t>ArrayList</a:t>
            </a:r>
            <a:r>
              <a:rPr lang="en-US" b="1" dirty="0" smtClean="0"/>
              <a:t> </a:t>
            </a:r>
            <a:r>
              <a:rPr lang="en-US" dirty="0"/>
              <a:t>is efficient for retrieving </a:t>
            </a:r>
            <a:r>
              <a:rPr lang="en-US" dirty="0" smtClean="0"/>
              <a:t>elements and </a:t>
            </a:r>
            <a:r>
              <a:rPr lang="en-US" b="1" dirty="0" err="1"/>
              <a:t>LinkedList</a:t>
            </a:r>
            <a:r>
              <a:rPr lang="en-US" b="1" dirty="0"/>
              <a:t> </a:t>
            </a:r>
            <a:r>
              <a:rPr lang="en-US" dirty="0"/>
              <a:t>is efficient for inserting and removing elements at the beginning </a:t>
            </a:r>
            <a:r>
              <a:rPr lang="en-US" dirty="0" smtClean="0"/>
              <a:t>of the </a:t>
            </a:r>
            <a:r>
              <a:rPr lang="en-US" dirty="0"/>
              <a:t>list. </a:t>
            </a:r>
            <a:endParaRPr lang="en-US" dirty="0" smtClean="0"/>
          </a:p>
          <a:p>
            <a:pPr algn="just"/>
            <a:r>
              <a:rPr lang="en-US" dirty="0" smtClean="0"/>
              <a:t>Both </a:t>
            </a:r>
            <a:r>
              <a:rPr lang="en-US" dirty="0"/>
              <a:t>have the same performance </a:t>
            </a:r>
            <a:r>
              <a:rPr lang="en-US" dirty="0" smtClean="0"/>
              <a:t>for inserting </a:t>
            </a:r>
            <a:r>
              <a:rPr lang="en-US" dirty="0"/>
              <a:t>and removing elements in the </a:t>
            </a:r>
            <a:r>
              <a:rPr lang="en-US" dirty="0" smtClean="0"/>
              <a:t>middle or </a:t>
            </a:r>
            <a:r>
              <a:rPr lang="en-US" dirty="0"/>
              <a:t>at the end of the list.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90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Comparator Interface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Comparator </a:t>
            </a:r>
            <a:r>
              <a:rPr lang="en-US" dirty="0"/>
              <a:t>can be used to compare the objects of a class that doesn’t </a:t>
            </a:r>
            <a:r>
              <a:rPr lang="en-US" dirty="0" smtClean="0"/>
              <a:t>implement </a:t>
            </a:r>
            <a:r>
              <a:rPr lang="en-IN" b="1" dirty="0" smtClean="0"/>
              <a:t>Comparable</a:t>
            </a:r>
            <a:r>
              <a:rPr lang="en-IN" dirty="0" smtClean="0"/>
              <a:t>.</a:t>
            </a:r>
          </a:p>
          <a:p>
            <a:pPr algn="just"/>
            <a:r>
              <a:rPr lang="en-US" dirty="0"/>
              <a:t>You can define a </a:t>
            </a:r>
            <a:r>
              <a:rPr lang="en-US" i="1" dirty="0"/>
              <a:t>comparator </a:t>
            </a:r>
            <a:r>
              <a:rPr lang="en-US" dirty="0"/>
              <a:t>to compare the elements of </a:t>
            </a:r>
            <a:r>
              <a:rPr lang="en-US" dirty="0" smtClean="0"/>
              <a:t>different classes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do so, define a class that implements the </a:t>
            </a:r>
            <a:r>
              <a:rPr lang="en-US" b="1" dirty="0" err="1"/>
              <a:t>java.util.Comparator</a:t>
            </a:r>
            <a:r>
              <a:rPr lang="en-US" b="1" dirty="0"/>
              <a:t>&lt;T&gt; </a:t>
            </a:r>
            <a:r>
              <a:rPr lang="en-US" dirty="0" smtClean="0"/>
              <a:t>interface and </a:t>
            </a:r>
            <a:r>
              <a:rPr lang="en-US" dirty="0"/>
              <a:t>overrides its </a:t>
            </a:r>
            <a:r>
              <a:rPr lang="en-US" b="1" dirty="0"/>
              <a:t>compare </a:t>
            </a:r>
            <a:r>
              <a:rPr lang="en-US" dirty="0"/>
              <a:t>method</a:t>
            </a:r>
            <a:r>
              <a:rPr lang="en-US" dirty="0" smtClean="0"/>
              <a:t>.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TestComparator.java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00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methods of Lists and Collections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27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114" y="1474788"/>
            <a:ext cx="7739208" cy="48899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955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and Stack Class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/>
              <a:t>Vector </a:t>
            </a:r>
            <a:r>
              <a:rPr lang="en-US" i="1" dirty="0"/>
              <a:t>is a subclass of </a:t>
            </a:r>
            <a:r>
              <a:rPr lang="en-US" b="1" dirty="0" err="1"/>
              <a:t>AbstractList</a:t>
            </a:r>
            <a:r>
              <a:rPr lang="en-US" i="1" dirty="0"/>
              <a:t>, and </a:t>
            </a:r>
            <a:r>
              <a:rPr lang="en-US" b="1" dirty="0"/>
              <a:t>Stack </a:t>
            </a:r>
            <a:r>
              <a:rPr lang="en-US" i="1" dirty="0"/>
              <a:t>is a subclass of </a:t>
            </a:r>
            <a:r>
              <a:rPr lang="en-US" b="1" dirty="0"/>
              <a:t>Vector </a:t>
            </a:r>
            <a:r>
              <a:rPr lang="en-US" i="1" dirty="0"/>
              <a:t>in </a:t>
            </a:r>
            <a:r>
              <a:rPr lang="en-US" i="1" dirty="0" smtClean="0"/>
              <a:t>the </a:t>
            </a:r>
            <a:r>
              <a:rPr lang="en-IN" i="1" dirty="0" smtClean="0"/>
              <a:t>Java API.</a:t>
            </a:r>
          </a:p>
          <a:p>
            <a:pPr algn="just"/>
            <a:r>
              <a:rPr lang="en-US" b="1" dirty="0"/>
              <a:t>Vector </a:t>
            </a:r>
            <a:r>
              <a:rPr lang="en-US" dirty="0"/>
              <a:t>is the same as </a:t>
            </a:r>
            <a:r>
              <a:rPr lang="en-US" b="1" dirty="0" err="1"/>
              <a:t>ArrayList</a:t>
            </a:r>
            <a:r>
              <a:rPr lang="en-US" dirty="0"/>
              <a:t>, except that it contains synchronized methods </a:t>
            </a:r>
            <a:r>
              <a:rPr lang="en-US" dirty="0" smtClean="0"/>
              <a:t>for accessing </a:t>
            </a:r>
            <a:r>
              <a:rPr lang="en-US" dirty="0"/>
              <a:t>and modifying the vector. </a:t>
            </a:r>
            <a:endParaRPr lang="en-US" dirty="0" smtClean="0"/>
          </a:p>
          <a:p>
            <a:pPr algn="just"/>
            <a:r>
              <a:rPr lang="en-US" dirty="0" smtClean="0"/>
              <a:t>Synchronized </a:t>
            </a:r>
            <a:r>
              <a:rPr lang="en-US" dirty="0"/>
              <a:t>methods can prevent data </a:t>
            </a:r>
            <a:r>
              <a:rPr lang="en-US" dirty="0" smtClean="0"/>
              <a:t>corruption when </a:t>
            </a:r>
            <a:r>
              <a:rPr lang="en-US" dirty="0"/>
              <a:t>a vector is accessed and modified by two or more threads concurrently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9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29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919" y="877550"/>
            <a:ext cx="7786561" cy="5428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207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and Benefits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motivation for using Java generics is to detect errors at compile time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Here, </a:t>
            </a:r>
            <a:r>
              <a:rPr lang="en-US" b="1" dirty="0"/>
              <a:t>&lt;T&gt; </a:t>
            </a:r>
            <a:r>
              <a:rPr lang="en-US" dirty="0"/>
              <a:t>represents a formal generic type, which can be replaced later with an </a:t>
            </a:r>
            <a:r>
              <a:rPr lang="en-US" dirty="0" smtClean="0"/>
              <a:t>actual concrete </a:t>
            </a:r>
            <a:r>
              <a:rPr lang="en-US" dirty="0"/>
              <a:t>type. </a:t>
            </a:r>
            <a:endParaRPr lang="en-US" dirty="0" smtClean="0"/>
          </a:p>
          <a:p>
            <a:pPr algn="just"/>
            <a:r>
              <a:rPr lang="en-US" dirty="0" smtClean="0"/>
              <a:t>Replacing </a:t>
            </a:r>
            <a:r>
              <a:rPr lang="en-US" dirty="0"/>
              <a:t>a generic type is called a generic instantiation. </a:t>
            </a:r>
            <a:endParaRPr lang="en-US" dirty="0" smtClean="0"/>
          </a:p>
          <a:p>
            <a:pPr algn="just"/>
            <a:r>
              <a:rPr lang="en-US" dirty="0" smtClean="0"/>
              <a:t>By </a:t>
            </a:r>
            <a:r>
              <a:rPr lang="en-US" dirty="0"/>
              <a:t>convention, </a:t>
            </a:r>
            <a:r>
              <a:rPr lang="en-US" dirty="0" smtClean="0"/>
              <a:t>a single </a:t>
            </a:r>
            <a:r>
              <a:rPr lang="en-US" dirty="0"/>
              <a:t>capital letter such as </a:t>
            </a:r>
            <a:r>
              <a:rPr lang="en-US" b="1" dirty="0"/>
              <a:t>E </a:t>
            </a:r>
            <a:r>
              <a:rPr lang="en-US" dirty="0"/>
              <a:t>or </a:t>
            </a:r>
            <a:r>
              <a:rPr lang="en-US" b="1" dirty="0"/>
              <a:t>T </a:t>
            </a:r>
            <a:r>
              <a:rPr lang="en-US" dirty="0"/>
              <a:t>is used to denote a formal generic </a:t>
            </a:r>
            <a:r>
              <a:rPr lang="en-US" dirty="0" smtClean="0"/>
              <a:t>type.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837" y="2483354"/>
            <a:ext cx="6913621" cy="137824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12" y="4784163"/>
            <a:ext cx="7475502" cy="9912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827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30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845" y="1340768"/>
            <a:ext cx="6991741" cy="284144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60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 and Priority Queues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queue</a:t>
            </a:r>
            <a:r>
              <a:rPr lang="en-US" i="1" dirty="0"/>
              <a:t> </a:t>
            </a:r>
            <a:r>
              <a:rPr lang="en-US" dirty="0"/>
              <a:t>is a first-in, first-out data structure. Elements are appended to the end of the </a:t>
            </a:r>
            <a:r>
              <a:rPr lang="en-US" dirty="0" smtClean="0"/>
              <a:t>queue and </a:t>
            </a:r>
            <a:r>
              <a:rPr lang="en-US" dirty="0"/>
              <a:t>are removed from the beginning of the queue.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priority queue</a:t>
            </a:r>
            <a:r>
              <a:rPr lang="en-US" dirty="0"/>
              <a:t>, elements are </a:t>
            </a:r>
            <a:r>
              <a:rPr lang="en-US" dirty="0" smtClean="0"/>
              <a:t>assigned priorities</a:t>
            </a:r>
            <a:r>
              <a:rPr lang="en-US" dirty="0"/>
              <a:t>. When accessing elements, the element with the highest priority is removed first.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7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32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379" y="116632"/>
            <a:ext cx="7304221" cy="35305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013" y="3874545"/>
            <a:ext cx="7206952" cy="28980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7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Generic class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generic type can be defined for a class or interface. A concrete type must </a:t>
            </a:r>
            <a:r>
              <a:rPr lang="en-US" dirty="0" smtClean="0"/>
              <a:t>be specified </a:t>
            </a:r>
            <a:r>
              <a:rPr lang="en-US" dirty="0"/>
              <a:t>when using the class to create an object or using the class or interface </a:t>
            </a:r>
            <a:r>
              <a:rPr lang="en-US" dirty="0" smtClean="0"/>
              <a:t>to </a:t>
            </a:r>
            <a:r>
              <a:rPr lang="en-IN" dirty="0" smtClean="0"/>
              <a:t>declare </a:t>
            </a:r>
            <a:r>
              <a:rPr lang="en-IN" dirty="0"/>
              <a:t>a reference variable</a:t>
            </a:r>
            <a:r>
              <a:rPr lang="en-IN" dirty="0" smtClean="0"/>
              <a:t>.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DemoGenericStack.java </a:t>
            </a:r>
          </a:p>
          <a:p>
            <a:pPr marL="82296" indent="0" algn="just">
              <a:buNone/>
            </a:pP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1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methods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generic type can be defined for a static method</a:t>
            </a:r>
            <a:r>
              <a:rPr lang="en-US" dirty="0" smtClean="0"/>
              <a:t>.  </a:t>
            </a:r>
          </a:p>
          <a:p>
            <a:r>
              <a:rPr lang="en-IN" u="sng" dirty="0" smtClean="0">
                <a:solidFill>
                  <a:srgbClr val="00B050"/>
                </a:solidFill>
              </a:rPr>
              <a:t>GenericMethodDemo.java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535" y="3501008"/>
            <a:ext cx="5077801" cy="1321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468" y="5157192"/>
            <a:ext cx="7108921" cy="10384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11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Generic type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 generic type can be specified as a subtype of another type. Such a generic type </a:t>
            </a:r>
            <a:r>
              <a:rPr lang="en-US" dirty="0" smtClean="0"/>
              <a:t>is </a:t>
            </a:r>
            <a:r>
              <a:rPr lang="en-IN" dirty="0" smtClean="0"/>
              <a:t>called </a:t>
            </a:r>
            <a:r>
              <a:rPr lang="en-IN" dirty="0" smtClean="0">
                <a:solidFill>
                  <a:srgbClr val="FF0000"/>
                </a:solidFill>
              </a:rPr>
              <a:t>bounded</a:t>
            </a:r>
            <a:r>
              <a:rPr lang="en-IN" dirty="0" smtClean="0"/>
              <a:t>. </a:t>
            </a:r>
          </a:p>
          <a:p>
            <a:pPr algn="just"/>
            <a:r>
              <a:rPr lang="en-US" dirty="0"/>
              <a:t>There may be times when you want to restrict the types that can be used as type arguments in a parameterized </a:t>
            </a:r>
            <a:r>
              <a:rPr lang="en-US" dirty="0" smtClean="0"/>
              <a:t>type.</a:t>
            </a:r>
          </a:p>
          <a:p>
            <a:pPr algn="just"/>
            <a:r>
              <a:rPr lang="en-US" dirty="0"/>
              <a:t>For example, a method that operates on numbers might only want to accept instances of Number or its </a:t>
            </a:r>
            <a:r>
              <a:rPr lang="en-US" dirty="0" smtClean="0"/>
              <a:t>subclasses. 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BoundedTypeDemo.java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5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Raw types and backward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generic class or interface used without specifying a concrete type, called a raw </a:t>
            </a:r>
            <a:r>
              <a:rPr lang="en-US" dirty="0" smtClean="0"/>
              <a:t>type, enables </a:t>
            </a:r>
            <a:r>
              <a:rPr lang="en-US" dirty="0"/>
              <a:t>backward compatibility with earlier versions of Java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sz="2000" dirty="0" err="1"/>
              <a:t>GenericStack</a:t>
            </a:r>
            <a:r>
              <a:rPr lang="en-US" sz="2000" dirty="0"/>
              <a:t> stack = </a:t>
            </a:r>
            <a:r>
              <a:rPr lang="en-US" sz="2000" b="1" dirty="0"/>
              <a:t>new </a:t>
            </a:r>
            <a:r>
              <a:rPr lang="en-US" sz="2000" dirty="0" err="1"/>
              <a:t>GenericStack</a:t>
            </a:r>
            <a:r>
              <a:rPr lang="en-US" sz="2000" dirty="0"/>
              <a:t>(); // raw type</a:t>
            </a:r>
          </a:p>
          <a:p>
            <a:pPr marL="82296" indent="0">
              <a:buNone/>
            </a:pPr>
            <a:r>
              <a:rPr lang="en-US" dirty="0"/>
              <a:t>This is roughly equivalent to</a:t>
            </a:r>
          </a:p>
          <a:p>
            <a:pPr marL="82296" indent="0">
              <a:buNone/>
            </a:pPr>
            <a:r>
              <a:rPr lang="en-US" sz="2000" dirty="0" err="1"/>
              <a:t>GenericStack</a:t>
            </a:r>
            <a:r>
              <a:rPr lang="en-US" sz="2000" dirty="0"/>
              <a:t>&lt;Object&gt; stack = new </a:t>
            </a:r>
            <a:r>
              <a:rPr lang="en-US" sz="2000" dirty="0" err="1"/>
              <a:t>GenericStack</a:t>
            </a:r>
            <a:r>
              <a:rPr lang="en-US" sz="2000" dirty="0"/>
              <a:t>&lt;Object&gt;();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496135"/>
            <a:ext cx="6210001" cy="21825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4005064"/>
            <a:ext cx="5715001" cy="3487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545" y="4715157"/>
            <a:ext cx="6435001" cy="18787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529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 generic type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You can use unbounded wildcards, bounded wildcards, or lower-bound wildcards </a:t>
            </a:r>
            <a:r>
              <a:rPr lang="en-US" dirty="0" smtClean="0"/>
              <a:t>to specify </a:t>
            </a:r>
            <a:r>
              <a:rPr lang="en-US" dirty="0"/>
              <a:t>a range for a generic type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What are wildcard generic types and why are they needed</a:t>
            </a:r>
            <a:r>
              <a:rPr lang="en-US" dirty="0" smtClean="0"/>
              <a:t>?</a:t>
            </a:r>
          </a:p>
          <a:p>
            <a:pPr algn="just"/>
            <a:r>
              <a:rPr lang="en-US" u="sng" dirty="0" smtClean="0">
                <a:solidFill>
                  <a:srgbClr val="00B050"/>
                </a:solidFill>
              </a:rPr>
              <a:t>WildCardNeedDemo.java – bounded wildcard</a:t>
            </a:r>
          </a:p>
          <a:p>
            <a:pPr algn="just"/>
            <a:r>
              <a:rPr lang="en-US" dirty="0" smtClean="0"/>
              <a:t>It has </a:t>
            </a:r>
            <a:r>
              <a:rPr lang="en-US" dirty="0"/>
              <a:t>a compile error in line 8 because </a:t>
            </a:r>
            <a:r>
              <a:rPr lang="en-US" b="1" dirty="0" err="1"/>
              <a:t>intStack</a:t>
            </a:r>
            <a:r>
              <a:rPr lang="en-US" b="1" dirty="0"/>
              <a:t> </a:t>
            </a:r>
            <a:r>
              <a:rPr lang="en-US" dirty="0"/>
              <a:t>is not an </a:t>
            </a:r>
            <a:r>
              <a:rPr lang="en-US" dirty="0" smtClean="0"/>
              <a:t>instance of </a:t>
            </a:r>
            <a:r>
              <a:rPr lang="en-US" b="1" dirty="0" err="1" smtClean="0"/>
              <a:t>GenericStack</a:t>
            </a:r>
            <a:r>
              <a:rPr lang="en-US" b="1" dirty="0" smtClean="0"/>
              <a:t>&lt;Number</a:t>
            </a:r>
            <a:r>
              <a:rPr lang="en-US" b="1" dirty="0"/>
              <a:t>&gt;</a:t>
            </a:r>
            <a:r>
              <a:rPr lang="en-US" dirty="0"/>
              <a:t>. Thus, </a:t>
            </a:r>
            <a:r>
              <a:rPr lang="en-US" dirty="0" smtClean="0"/>
              <a:t>you cannot </a:t>
            </a:r>
            <a:r>
              <a:rPr lang="en-US" dirty="0"/>
              <a:t>invoke </a:t>
            </a:r>
            <a:r>
              <a:rPr lang="en-US" b="1" dirty="0"/>
              <a:t>max(</a:t>
            </a:r>
            <a:r>
              <a:rPr lang="en-US" b="1" dirty="0" err="1"/>
              <a:t>intStack</a:t>
            </a:r>
            <a:r>
              <a:rPr lang="en-US" b="1" dirty="0" smtClean="0"/>
              <a:t>)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fact is that </a:t>
            </a:r>
            <a:r>
              <a:rPr lang="en-US" b="1" dirty="0"/>
              <a:t>Integer </a:t>
            </a:r>
            <a:r>
              <a:rPr lang="en-US" dirty="0"/>
              <a:t>is a subtype of </a:t>
            </a:r>
            <a:r>
              <a:rPr lang="en-US" b="1" dirty="0"/>
              <a:t>Number</a:t>
            </a:r>
            <a:r>
              <a:rPr lang="en-US" dirty="0"/>
              <a:t>, but </a:t>
            </a:r>
            <a:r>
              <a:rPr lang="en-US" b="1" dirty="0" err="1"/>
              <a:t>GenericStack</a:t>
            </a:r>
            <a:r>
              <a:rPr lang="en-US" b="1" dirty="0"/>
              <a:t>&lt;Integer&gt; </a:t>
            </a:r>
            <a:r>
              <a:rPr lang="en-US" dirty="0"/>
              <a:t>is </a:t>
            </a:r>
            <a:r>
              <a:rPr lang="en-US" dirty="0" smtClean="0"/>
              <a:t>not a </a:t>
            </a:r>
            <a:r>
              <a:rPr lang="en-US" dirty="0"/>
              <a:t>subtype of </a:t>
            </a:r>
            <a:r>
              <a:rPr lang="en-US" b="1" dirty="0" err="1"/>
              <a:t>GenericStack</a:t>
            </a:r>
            <a:r>
              <a:rPr lang="en-US" b="1" dirty="0"/>
              <a:t>&lt;Number&gt;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1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Unbounded wildcard ? (&lt;? </a:t>
            </a:r>
            <a:r>
              <a:rPr lang="en-US" smtClean="0"/>
              <a:t>extends </a:t>
            </a:r>
            <a:r>
              <a:rPr lang="en-US" dirty="0" smtClean="0"/>
              <a:t>Object)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&lt;?&gt; </a:t>
            </a:r>
            <a:r>
              <a:rPr lang="en-US" dirty="0"/>
              <a:t>is a wildcard that represents any object type. </a:t>
            </a:r>
            <a:endParaRPr lang="en-US" dirty="0" smtClean="0"/>
          </a:p>
          <a:p>
            <a:pPr algn="just"/>
            <a:r>
              <a:rPr lang="en-US" dirty="0" smtClean="0"/>
              <a:t>It is </a:t>
            </a:r>
            <a:r>
              <a:rPr lang="en-US" dirty="0"/>
              <a:t>equivalent to </a:t>
            </a:r>
            <a:r>
              <a:rPr lang="en-US" b="1" dirty="0"/>
              <a:t>&lt;? extends Object&gt;</a:t>
            </a:r>
            <a:r>
              <a:rPr lang="en-US" dirty="0"/>
              <a:t>. What happens if you replace </a:t>
            </a:r>
            <a:r>
              <a:rPr lang="en-US" b="1" dirty="0" err="1"/>
              <a:t>GenericStack</a:t>
            </a:r>
            <a:r>
              <a:rPr lang="en-US" b="1" dirty="0" smtClean="0"/>
              <a:t>&lt;?&gt; </a:t>
            </a:r>
            <a:r>
              <a:rPr lang="en-US" dirty="0" smtClean="0"/>
              <a:t>with </a:t>
            </a:r>
            <a:r>
              <a:rPr lang="en-US" b="1" dirty="0" err="1"/>
              <a:t>GenericStack</a:t>
            </a:r>
            <a:r>
              <a:rPr lang="en-US" b="1" dirty="0"/>
              <a:t>&lt;Object&gt;</a:t>
            </a:r>
            <a:r>
              <a:rPr lang="en-US" dirty="0"/>
              <a:t>?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would be wrong to invoke </a:t>
            </a:r>
            <a:r>
              <a:rPr lang="en-US" b="1" dirty="0"/>
              <a:t>print(</a:t>
            </a:r>
            <a:r>
              <a:rPr lang="en-US" b="1" dirty="0" err="1"/>
              <a:t>intStack</a:t>
            </a:r>
            <a:r>
              <a:rPr lang="en-US" b="1" dirty="0" smtClean="0"/>
              <a:t>)</a:t>
            </a:r>
            <a:r>
              <a:rPr lang="en-US" dirty="0" smtClean="0"/>
              <a:t>, because </a:t>
            </a:r>
            <a:r>
              <a:rPr lang="en-US" b="1" dirty="0" err="1"/>
              <a:t>intStack</a:t>
            </a:r>
            <a:r>
              <a:rPr lang="en-US" b="1" dirty="0"/>
              <a:t> </a:t>
            </a:r>
            <a:r>
              <a:rPr lang="en-US" dirty="0"/>
              <a:t>is not an instance of </a:t>
            </a:r>
            <a:r>
              <a:rPr lang="en-US" b="1" dirty="0" err="1"/>
              <a:t>GenericStack</a:t>
            </a:r>
            <a:r>
              <a:rPr lang="en-US" b="1" dirty="0"/>
              <a:t>&lt;Object&gt;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Note that </a:t>
            </a:r>
            <a:r>
              <a:rPr lang="en-US" b="1" dirty="0" err="1" smtClean="0"/>
              <a:t>GenericStack</a:t>
            </a:r>
            <a:r>
              <a:rPr lang="en-US" b="1" dirty="0" smtClean="0"/>
              <a:t>&lt;Integer</a:t>
            </a:r>
            <a:r>
              <a:rPr lang="en-US" b="1" dirty="0"/>
              <a:t>&gt; </a:t>
            </a:r>
            <a:r>
              <a:rPr lang="en-US" dirty="0"/>
              <a:t>is not a subtype of </a:t>
            </a:r>
            <a:r>
              <a:rPr lang="en-US" b="1" dirty="0" err="1"/>
              <a:t>GenericStack</a:t>
            </a:r>
            <a:r>
              <a:rPr lang="en-US" b="1" dirty="0"/>
              <a:t>&lt;Object&gt;</a:t>
            </a:r>
            <a:r>
              <a:rPr lang="en-US" dirty="0"/>
              <a:t>, even </a:t>
            </a:r>
            <a:r>
              <a:rPr lang="en-US" dirty="0" smtClean="0"/>
              <a:t>though </a:t>
            </a:r>
            <a:r>
              <a:rPr lang="en-US" b="1" dirty="0" smtClean="0"/>
              <a:t>Integer </a:t>
            </a:r>
            <a:r>
              <a:rPr lang="en-US" dirty="0"/>
              <a:t>is a subtype of </a:t>
            </a:r>
            <a:r>
              <a:rPr lang="en-US" b="1" dirty="0"/>
              <a:t>Object</a:t>
            </a:r>
            <a:r>
              <a:rPr lang="en-US" dirty="0" smtClean="0"/>
              <a:t>.</a:t>
            </a:r>
          </a:p>
          <a:p>
            <a:pPr algn="just"/>
            <a:r>
              <a:rPr lang="en-US" u="sng" dirty="0" smtClean="0">
                <a:solidFill>
                  <a:srgbClr val="00B050"/>
                </a:solidFill>
              </a:rPr>
              <a:t>AnyWildCardDemo.java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0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4926</TotalTime>
  <Words>1498</Words>
  <Application>Microsoft Office PowerPoint</Application>
  <PresentationFormat>On-screen Show (4:3)</PresentationFormat>
  <Paragraphs>184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Gill Sans MT</vt:lpstr>
      <vt:lpstr>Verdana</vt:lpstr>
      <vt:lpstr>Wingdings 2</vt:lpstr>
      <vt:lpstr>Solstice</vt:lpstr>
      <vt:lpstr>Generics </vt:lpstr>
      <vt:lpstr>What is it?</vt:lpstr>
      <vt:lpstr>Motivations and Benefits </vt:lpstr>
      <vt:lpstr>Defining Generic class</vt:lpstr>
      <vt:lpstr>Generic methods </vt:lpstr>
      <vt:lpstr>Bounded Generic type</vt:lpstr>
      <vt:lpstr>Raw types and backward compatibility</vt:lpstr>
      <vt:lpstr>Wildcard generic type </vt:lpstr>
      <vt:lpstr>Unbounded wildcard ? (&lt;? extends Object)</vt:lpstr>
      <vt:lpstr>Lower bounded wildcard </vt:lpstr>
      <vt:lpstr>Program</vt:lpstr>
      <vt:lpstr>Generic class with two type parameter</vt:lpstr>
      <vt:lpstr>Cont.</vt:lpstr>
      <vt:lpstr>Generic Interface</vt:lpstr>
      <vt:lpstr>Generic class hierarchy </vt:lpstr>
      <vt:lpstr>Method overriding in generic class</vt:lpstr>
      <vt:lpstr>Some generic restrictions </vt:lpstr>
      <vt:lpstr>List, Stack, Queue and Priority Queue </vt:lpstr>
      <vt:lpstr>Collection Framework </vt:lpstr>
      <vt:lpstr>Cont.</vt:lpstr>
      <vt:lpstr>PowerPoint Presentation</vt:lpstr>
      <vt:lpstr>Cont.</vt:lpstr>
      <vt:lpstr>Iterator</vt:lpstr>
      <vt:lpstr>Lists</vt:lpstr>
      <vt:lpstr>Linkedlist Vs ArrayList</vt:lpstr>
      <vt:lpstr>Comparator Interface</vt:lpstr>
      <vt:lpstr>Static methods of Lists and Collections</vt:lpstr>
      <vt:lpstr>Vector and Stack Class</vt:lpstr>
      <vt:lpstr>PowerPoint Presentation</vt:lpstr>
      <vt:lpstr>PowerPoint Presentation</vt:lpstr>
      <vt:lpstr>Queues and Priority Queues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with Java</dc:title>
  <dc:creator>admin</dc:creator>
  <cp:lastModifiedBy>admin</cp:lastModifiedBy>
  <cp:revision>988</cp:revision>
  <dcterms:created xsi:type="dcterms:W3CDTF">2019-11-23T03:40:09Z</dcterms:created>
  <dcterms:modified xsi:type="dcterms:W3CDTF">2020-04-16T12:48:51Z</dcterms:modified>
</cp:coreProperties>
</file>