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0" r:id="rId16"/>
    <p:sldId id="271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3351A-04E6-4458-9B61-69D0C55F35D2}" type="datetimeFigureOut">
              <a:rPr lang="en-IN" smtClean="0"/>
              <a:t>16-04-2020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E7F98-02B6-40F1-925A-A99E080DCBD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56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B7B68-5F83-4275-9C98-227D59BB006B}" type="datetime1">
              <a:rPr lang="en-IN" smtClean="0"/>
              <a:t>16-04-2020</a:t>
            </a:fld>
            <a:endParaRPr lang="en-IN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EBE65-C69C-46CA-A800-A0E44DB65212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5CB26-0BA1-45A2-937E-C639F158477B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89CE-7A49-4BB0-8AAA-5AF1CB0DCB27}" type="datetime1">
              <a:rPr lang="en-IN" smtClean="0"/>
              <a:t>16-04-2020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952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5B59D-05BB-457E-9CD3-CD238F3FEE1A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A2-97B1-49D8-8914-0ED024BBAE7B}" type="datetime1">
              <a:rPr lang="en-IN" smtClean="0"/>
              <a:t>16-04-2020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1381-D727-47CA-97B0-287304501C67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A4DA-4EA7-4A97-A4E8-35C0E4F02207}" type="datetime1">
              <a:rPr lang="en-IN" smtClean="0"/>
              <a:t>16-04-2020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B8D69-C3BA-4149-868B-3347B1D46570}" type="datetime1">
              <a:rPr lang="en-IN" smtClean="0"/>
              <a:t>16-04-2020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07EF3-149F-4EBE-B29C-EE0B9E2136CE}" type="datetime1">
              <a:rPr lang="en-IN" smtClean="0"/>
              <a:t>16-04-2020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F2C83-1D8C-46F4-9866-861A1C9D91F6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3C63-DCE8-4D1E-BFC1-D911BA216BDB}" type="datetime1">
              <a:rPr lang="en-IN" smtClean="0"/>
              <a:t>16-04-2020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C114B2B-C30C-4486-A359-10CF525592B2}" type="datetime1">
              <a:rPr lang="en-IN" smtClean="0"/>
              <a:t>16-04-2020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26B6DC-8895-46CC-8A3E-2CE9DCF8C135}" type="slidenum">
              <a:rPr lang="en-IN" smtClean="0"/>
              <a:t>‹#›</a:t>
            </a:fld>
            <a:endParaRPr lang="en-IN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Exception Handling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4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Java’s </a:t>
            </a:r>
            <a:r>
              <a:rPr lang="en-US" dirty="0"/>
              <a:t>exception-handling model is based on three operations: </a:t>
            </a:r>
            <a:r>
              <a:rPr lang="en-US" i="1" dirty="0"/>
              <a:t>declaring an </a:t>
            </a:r>
            <a:r>
              <a:rPr lang="en-US" i="1" dirty="0" smtClean="0"/>
              <a:t>exception</a:t>
            </a:r>
            <a:r>
              <a:rPr lang="en-US" dirty="0" smtClean="0"/>
              <a:t>, </a:t>
            </a:r>
            <a:r>
              <a:rPr lang="en-US" i="1" dirty="0" smtClean="0"/>
              <a:t>throwing </a:t>
            </a:r>
            <a:r>
              <a:rPr lang="en-US" i="1" dirty="0"/>
              <a:t>an exception</a:t>
            </a:r>
            <a:r>
              <a:rPr lang="en-US" dirty="0"/>
              <a:t>, and </a:t>
            </a:r>
            <a:r>
              <a:rPr lang="en-US" i="1" dirty="0"/>
              <a:t>catching an </a:t>
            </a:r>
            <a:r>
              <a:rPr lang="en-US" i="1" dirty="0" smtClean="0"/>
              <a:t>exception.</a:t>
            </a:r>
          </a:p>
          <a:p>
            <a:pPr algn="just"/>
            <a:r>
              <a:rPr lang="en-US" i="1" dirty="0"/>
              <a:t>A handler for an exception is found by propagating the exception backward through </a:t>
            </a:r>
            <a:r>
              <a:rPr lang="en-US" i="1" dirty="0" smtClean="0"/>
              <a:t>a chain </a:t>
            </a:r>
            <a:r>
              <a:rPr lang="en-US" i="1" dirty="0"/>
              <a:t>of method calls, starting from the current method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10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366" y="4149080"/>
            <a:ext cx="7186836" cy="22837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9642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11</a:t>
            </a:fld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776" y="1052736"/>
            <a:ext cx="7416824" cy="38812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193776" y="5733256"/>
            <a:ext cx="4602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B050"/>
                </a:solidFill>
              </a:rPr>
              <a:t>TestCircleWithRadiusException.java</a:t>
            </a:r>
          </a:p>
        </p:txBody>
      </p:sp>
    </p:spTree>
    <p:extLst>
      <p:ext uri="{BB962C8B-B14F-4D97-AF65-F5344CB8AC3E}">
        <p14:creationId xmlns:p14="http://schemas.microsoft.com/office/powerpoint/2010/main" val="6331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clause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Occasionally, you may want some code to be executed regardless of whether an </a:t>
            </a:r>
            <a:r>
              <a:rPr lang="en-US" dirty="0" smtClean="0"/>
              <a:t>exception occurs </a:t>
            </a:r>
            <a:r>
              <a:rPr lang="en-US" dirty="0"/>
              <a:t>or is caught. </a:t>
            </a:r>
            <a:endParaRPr lang="en-US" dirty="0" smtClean="0"/>
          </a:p>
          <a:p>
            <a:pPr algn="just"/>
            <a:r>
              <a:rPr lang="en-US" dirty="0" smtClean="0"/>
              <a:t>Java </a:t>
            </a:r>
            <a:r>
              <a:rPr lang="en-US" dirty="0"/>
              <a:t>has a </a:t>
            </a:r>
            <a:r>
              <a:rPr lang="en-US" b="1" dirty="0"/>
              <a:t>finally </a:t>
            </a:r>
            <a:r>
              <a:rPr lang="en-US" dirty="0"/>
              <a:t>clause that can be used to accomplish this </a:t>
            </a:r>
            <a:r>
              <a:rPr lang="en-US" dirty="0" smtClean="0"/>
              <a:t>objective.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592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82296" indent="0">
              <a:buNone/>
            </a:pPr>
            <a:r>
              <a:rPr lang="en-US" dirty="0"/>
              <a:t>Consider three possible cases:</a:t>
            </a:r>
          </a:p>
          <a:p>
            <a:pPr algn="just"/>
            <a:r>
              <a:rPr lang="en-US" sz="4400" dirty="0" smtClean="0"/>
              <a:t>If </a:t>
            </a:r>
            <a:r>
              <a:rPr lang="en-US" sz="4400" dirty="0"/>
              <a:t>no exception arises in the </a:t>
            </a:r>
            <a:r>
              <a:rPr lang="en-US" sz="4400" b="1" dirty="0"/>
              <a:t>try </a:t>
            </a:r>
            <a:r>
              <a:rPr lang="en-US" sz="4400" dirty="0"/>
              <a:t>block, </a:t>
            </a:r>
            <a:r>
              <a:rPr lang="en-US" sz="4400" b="1" dirty="0" err="1"/>
              <a:t>finalStatements</a:t>
            </a:r>
            <a:r>
              <a:rPr lang="en-US" sz="4400" b="1" dirty="0"/>
              <a:t> </a:t>
            </a:r>
            <a:r>
              <a:rPr lang="en-US" sz="4400" dirty="0"/>
              <a:t>is executed, and the </a:t>
            </a:r>
            <a:r>
              <a:rPr lang="en-US" sz="4400" dirty="0" smtClean="0"/>
              <a:t>next statement </a:t>
            </a:r>
            <a:r>
              <a:rPr lang="en-US" sz="4400" dirty="0"/>
              <a:t>after the </a:t>
            </a:r>
            <a:r>
              <a:rPr lang="en-US" sz="4400" b="1" dirty="0"/>
              <a:t>try </a:t>
            </a:r>
            <a:r>
              <a:rPr lang="en-US" sz="4400" dirty="0"/>
              <a:t>statement is executed.</a:t>
            </a:r>
          </a:p>
          <a:p>
            <a:pPr algn="just"/>
            <a:r>
              <a:rPr lang="en-US" sz="4400" dirty="0" smtClean="0"/>
              <a:t>If </a:t>
            </a:r>
            <a:r>
              <a:rPr lang="en-US" sz="4400" dirty="0"/>
              <a:t>a statement causes an exception in the </a:t>
            </a:r>
            <a:r>
              <a:rPr lang="en-US" sz="4400" b="1" dirty="0"/>
              <a:t>try </a:t>
            </a:r>
            <a:r>
              <a:rPr lang="en-US" sz="4400" dirty="0"/>
              <a:t>block that is caught in a </a:t>
            </a:r>
            <a:r>
              <a:rPr lang="en-US" sz="4400" b="1" dirty="0"/>
              <a:t>catch </a:t>
            </a:r>
            <a:r>
              <a:rPr lang="en-US" sz="4400" dirty="0"/>
              <a:t>block, </a:t>
            </a:r>
            <a:r>
              <a:rPr lang="en-US" sz="4400" dirty="0" smtClean="0"/>
              <a:t>the rest </a:t>
            </a:r>
            <a:r>
              <a:rPr lang="en-US" sz="4400" dirty="0"/>
              <a:t>of the statements in the </a:t>
            </a:r>
            <a:r>
              <a:rPr lang="en-US" sz="4400" b="1" dirty="0"/>
              <a:t>try </a:t>
            </a:r>
            <a:r>
              <a:rPr lang="en-US" sz="4400" dirty="0"/>
              <a:t>block are skipped, the </a:t>
            </a:r>
            <a:r>
              <a:rPr lang="en-US" sz="4400" b="1" dirty="0"/>
              <a:t>catch </a:t>
            </a:r>
            <a:r>
              <a:rPr lang="en-US" sz="4400" dirty="0"/>
              <a:t>block is executed, and </a:t>
            </a:r>
            <a:r>
              <a:rPr lang="en-US" sz="4400" dirty="0" smtClean="0"/>
              <a:t>the </a:t>
            </a:r>
            <a:r>
              <a:rPr lang="en-US" sz="4400" b="1" dirty="0" smtClean="0"/>
              <a:t> finally </a:t>
            </a:r>
            <a:r>
              <a:rPr lang="en-US" sz="4400" dirty="0"/>
              <a:t>clause is executed. The next statement after the </a:t>
            </a:r>
            <a:r>
              <a:rPr lang="en-US" sz="4400" b="1" dirty="0"/>
              <a:t>try </a:t>
            </a:r>
            <a:r>
              <a:rPr lang="en-US" sz="4400" dirty="0"/>
              <a:t>statement is </a:t>
            </a:r>
            <a:r>
              <a:rPr lang="en-US" sz="4400" dirty="0" smtClean="0"/>
              <a:t>executed.</a:t>
            </a:r>
          </a:p>
          <a:p>
            <a:pPr algn="just"/>
            <a:r>
              <a:rPr lang="en-US" sz="4400" dirty="0" smtClean="0"/>
              <a:t>If </a:t>
            </a:r>
            <a:r>
              <a:rPr lang="en-US" sz="4400" dirty="0"/>
              <a:t>one of the statements causes an exception that is not caught in any </a:t>
            </a:r>
            <a:r>
              <a:rPr lang="en-US" sz="4400" b="1" dirty="0"/>
              <a:t>catch </a:t>
            </a:r>
            <a:r>
              <a:rPr lang="en-US" sz="4400" dirty="0" smtClean="0"/>
              <a:t>block, the </a:t>
            </a:r>
            <a:r>
              <a:rPr lang="en-US" sz="4400" dirty="0"/>
              <a:t>other statements in the </a:t>
            </a:r>
            <a:r>
              <a:rPr lang="en-US" sz="4400" b="1" dirty="0"/>
              <a:t>try </a:t>
            </a:r>
            <a:r>
              <a:rPr lang="en-US" sz="4400" dirty="0"/>
              <a:t>block are skipped, the </a:t>
            </a:r>
            <a:r>
              <a:rPr lang="en-US" sz="4400" b="1" dirty="0"/>
              <a:t>finally </a:t>
            </a:r>
            <a:r>
              <a:rPr lang="en-US" sz="4400" dirty="0"/>
              <a:t>clause is </a:t>
            </a:r>
            <a:r>
              <a:rPr lang="en-US" sz="4400" dirty="0" smtClean="0"/>
              <a:t>executed, and the </a:t>
            </a:r>
            <a:r>
              <a:rPr lang="en-US" sz="4400" dirty="0"/>
              <a:t>exception is passed to the caller of this method</a:t>
            </a:r>
            <a:r>
              <a:rPr lang="en-US" sz="4400" dirty="0" smtClean="0"/>
              <a:t>.</a:t>
            </a:r>
          </a:p>
          <a:p>
            <a:pPr marL="82296" indent="0">
              <a:buNone/>
            </a:pPr>
            <a:r>
              <a:rPr lang="en-US" sz="2800" dirty="0" smtClean="0"/>
              <a:t>Note</a:t>
            </a:r>
            <a:r>
              <a:rPr lang="en-US" sz="3300" dirty="0" smtClean="0">
                <a:solidFill>
                  <a:srgbClr val="FF0000"/>
                </a:solidFill>
              </a:rPr>
              <a:t>: The </a:t>
            </a:r>
            <a:r>
              <a:rPr lang="en-US" sz="3300" b="1" dirty="0">
                <a:solidFill>
                  <a:srgbClr val="FF0000"/>
                </a:solidFill>
              </a:rPr>
              <a:t>finally </a:t>
            </a:r>
            <a:r>
              <a:rPr lang="en-US" sz="3300" dirty="0">
                <a:solidFill>
                  <a:srgbClr val="FF0000"/>
                </a:solidFill>
              </a:rPr>
              <a:t>block executes even if there is a </a:t>
            </a:r>
            <a:r>
              <a:rPr lang="en-US" sz="3300" b="1" dirty="0">
                <a:solidFill>
                  <a:srgbClr val="FF0000"/>
                </a:solidFill>
              </a:rPr>
              <a:t>return </a:t>
            </a:r>
            <a:r>
              <a:rPr lang="en-US" sz="3300" dirty="0">
                <a:solidFill>
                  <a:srgbClr val="FF0000"/>
                </a:solidFill>
              </a:rPr>
              <a:t>statement prior to reaching </a:t>
            </a:r>
            <a:r>
              <a:rPr lang="en-US" sz="3300" dirty="0" smtClean="0">
                <a:solidFill>
                  <a:srgbClr val="FF0000"/>
                </a:solidFill>
              </a:rPr>
              <a:t>the </a:t>
            </a:r>
            <a:r>
              <a:rPr lang="en-US" sz="3300" b="1" dirty="0" smtClean="0">
                <a:solidFill>
                  <a:srgbClr val="FF0000"/>
                </a:solidFill>
              </a:rPr>
              <a:t>finally </a:t>
            </a:r>
            <a:r>
              <a:rPr lang="en-US" sz="3300" dirty="0">
                <a:solidFill>
                  <a:srgbClr val="FF0000"/>
                </a:solidFill>
              </a:rPr>
              <a:t>block</a:t>
            </a:r>
            <a:endParaRPr lang="en-US" sz="5800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08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Getting Information from 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exception object contains valuable information about the exception. </a:t>
            </a:r>
            <a:endParaRPr lang="en-US" dirty="0" smtClean="0"/>
          </a:p>
          <a:p>
            <a:pPr algn="just"/>
            <a:r>
              <a:rPr lang="en-US" dirty="0" smtClean="0"/>
              <a:t>You </a:t>
            </a:r>
            <a:r>
              <a:rPr lang="en-US" dirty="0"/>
              <a:t>may use the </a:t>
            </a:r>
            <a:r>
              <a:rPr lang="en-US" dirty="0" smtClean="0"/>
              <a:t>following instance </a:t>
            </a:r>
            <a:r>
              <a:rPr lang="en-US" dirty="0"/>
              <a:t>methods in the </a:t>
            </a:r>
            <a:r>
              <a:rPr lang="en-US" b="1" dirty="0" err="1"/>
              <a:t>java.lang.Throwable</a:t>
            </a:r>
            <a:r>
              <a:rPr lang="en-US" b="1" dirty="0"/>
              <a:t> </a:t>
            </a:r>
            <a:r>
              <a:rPr lang="en-US" dirty="0"/>
              <a:t>class to get information </a:t>
            </a:r>
            <a:r>
              <a:rPr lang="en-US" dirty="0" smtClean="0"/>
              <a:t>regarding </a:t>
            </a:r>
            <a:r>
              <a:rPr lang="en-IN" dirty="0" smtClean="0"/>
              <a:t>the exception.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14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957" y="3614895"/>
            <a:ext cx="6757381" cy="177472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805957" y="5661248"/>
            <a:ext cx="3909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u="sng" dirty="0" smtClean="0">
                <a:solidFill>
                  <a:srgbClr val="00B050"/>
                </a:solidFill>
              </a:rPr>
              <a:t>TestException.java</a:t>
            </a:r>
            <a:endParaRPr lang="en-IN" sz="2400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99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Exception handling </a:t>
            </a:r>
            <a:r>
              <a:rPr lang="en-US" dirty="0" smtClean="0"/>
              <a:t>separates error-handling </a:t>
            </a:r>
            <a:r>
              <a:rPr lang="en-US" dirty="0"/>
              <a:t>code from normal programming tasks, thus making programs easier to </a:t>
            </a:r>
            <a:r>
              <a:rPr lang="en-US" dirty="0" smtClean="0"/>
              <a:t>read and </a:t>
            </a:r>
            <a:r>
              <a:rPr lang="en-US" dirty="0"/>
              <a:t>to </a:t>
            </a:r>
            <a:r>
              <a:rPr lang="en-US" dirty="0" smtClean="0"/>
              <a:t>modify. </a:t>
            </a:r>
          </a:p>
          <a:p>
            <a:pPr algn="just"/>
            <a:r>
              <a:rPr lang="en-US" dirty="0"/>
              <a:t>Be aware, however, that exception handling usually requires more time </a:t>
            </a:r>
            <a:r>
              <a:rPr lang="en-US" dirty="0" smtClean="0"/>
              <a:t>and resources</a:t>
            </a:r>
            <a:r>
              <a:rPr lang="en-US" dirty="0"/>
              <a:t>, because it requires instantiating a new </a:t>
            </a:r>
            <a:r>
              <a:rPr lang="en-US" dirty="0" smtClean="0"/>
              <a:t>exception </a:t>
            </a:r>
            <a:r>
              <a:rPr lang="en-US" dirty="0"/>
              <a:t>object, rolling back the call </a:t>
            </a:r>
            <a:r>
              <a:rPr lang="en-US" dirty="0" smtClean="0"/>
              <a:t>stack, and </a:t>
            </a:r>
            <a:r>
              <a:rPr lang="en-US" dirty="0"/>
              <a:t>propagating the exception through the chain of methods invoked to search for the </a:t>
            </a:r>
            <a:r>
              <a:rPr lang="en-US" dirty="0" smtClean="0"/>
              <a:t>handler.</a:t>
            </a:r>
          </a:p>
          <a:p>
            <a:r>
              <a:rPr lang="en-US" dirty="0"/>
              <a:t>When should you use a </a:t>
            </a:r>
            <a:r>
              <a:rPr lang="en-US" b="1" dirty="0"/>
              <a:t>try-catch </a:t>
            </a:r>
            <a:r>
              <a:rPr lang="en-US" dirty="0"/>
              <a:t>block in the code? Use it when you have to deal </a:t>
            </a:r>
            <a:r>
              <a:rPr lang="en-US" dirty="0" smtClean="0"/>
              <a:t>with unexpected </a:t>
            </a:r>
            <a:r>
              <a:rPr lang="en-US" dirty="0"/>
              <a:t>error conditions. 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not use a </a:t>
            </a:r>
            <a:r>
              <a:rPr lang="en-US" b="1" dirty="0"/>
              <a:t>try-catch </a:t>
            </a:r>
            <a:r>
              <a:rPr lang="en-US" dirty="0"/>
              <a:t>block to deal with simple, </a:t>
            </a:r>
            <a:r>
              <a:rPr lang="en-US" dirty="0" smtClean="0"/>
              <a:t>expected situations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15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148" y="3768225"/>
            <a:ext cx="4455000" cy="25087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7534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Custom Exception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Java provide quite a few exceptions classes. </a:t>
            </a:r>
          </a:p>
          <a:p>
            <a:pPr algn="just"/>
            <a:r>
              <a:rPr lang="en-US" dirty="0" smtClean="0"/>
              <a:t>If </a:t>
            </a:r>
            <a:r>
              <a:rPr lang="en-US" dirty="0"/>
              <a:t>you run into a problem that cannot be </a:t>
            </a:r>
            <a:r>
              <a:rPr lang="en-US" dirty="0" smtClean="0"/>
              <a:t>adequately described </a:t>
            </a:r>
            <a:r>
              <a:rPr lang="en-US" dirty="0"/>
              <a:t>by the predefined exception classes, you can create your own exception </a:t>
            </a:r>
            <a:r>
              <a:rPr lang="en-US" dirty="0" smtClean="0"/>
              <a:t>class, derived </a:t>
            </a:r>
            <a:r>
              <a:rPr lang="en-US" dirty="0"/>
              <a:t>from </a:t>
            </a:r>
            <a:r>
              <a:rPr lang="en-US" b="1" dirty="0"/>
              <a:t>Exception </a:t>
            </a:r>
            <a:r>
              <a:rPr lang="en-US" dirty="0"/>
              <a:t>or from a subclass of </a:t>
            </a:r>
            <a:r>
              <a:rPr lang="en-US" b="1" dirty="0"/>
              <a:t>Exception</a:t>
            </a:r>
            <a:r>
              <a:rPr lang="en-US" dirty="0"/>
              <a:t>, such as </a:t>
            </a:r>
            <a:r>
              <a:rPr lang="en-US" b="1" dirty="0" err="1" smtClean="0"/>
              <a:t>IOException</a:t>
            </a:r>
            <a:endParaRPr lang="en-US" b="1" dirty="0" smtClean="0"/>
          </a:p>
          <a:p>
            <a:pPr algn="just"/>
            <a:r>
              <a:rPr lang="en-US" u="sng" dirty="0" smtClean="0">
                <a:solidFill>
                  <a:srgbClr val="00B050"/>
                </a:solidFill>
              </a:rPr>
              <a:t>TestCircleWithCustomException.java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67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 throwing exceptions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Java allows an exception handler to </a:t>
            </a:r>
            <a:r>
              <a:rPr lang="en-US" dirty="0" err="1"/>
              <a:t>rethrow</a:t>
            </a:r>
            <a:r>
              <a:rPr lang="en-US" dirty="0"/>
              <a:t> the exception if the handler </a:t>
            </a:r>
            <a:r>
              <a:rPr lang="en-US" dirty="0" smtClean="0"/>
              <a:t>cannot process </a:t>
            </a:r>
            <a:r>
              <a:rPr lang="en-US" dirty="0"/>
              <a:t>the exception or simply wants to let its caller be notified of the </a:t>
            </a:r>
            <a:r>
              <a:rPr lang="en-US" dirty="0" smtClean="0"/>
              <a:t>exception. </a:t>
            </a:r>
          </a:p>
          <a:p>
            <a:pPr algn="just"/>
            <a:r>
              <a:rPr lang="en-US" dirty="0"/>
              <a:t>The statement </a:t>
            </a:r>
            <a:r>
              <a:rPr lang="en-US" b="1" dirty="0"/>
              <a:t>throw ex </a:t>
            </a:r>
            <a:r>
              <a:rPr lang="en-US" dirty="0" err="1"/>
              <a:t>rethrows</a:t>
            </a:r>
            <a:r>
              <a:rPr lang="en-US" dirty="0"/>
              <a:t> the exception to the caller so that other handlers in </a:t>
            </a:r>
            <a:r>
              <a:rPr lang="en-US" dirty="0" smtClean="0"/>
              <a:t>the caller </a:t>
            </a:r>
            <a:r>
              <a:rPr lang="en-US" dirty="0"/>
              <a:t>get a chance to process the exception </a:t>
            </a:r>
            <a:r>
              <a:rPr lang="en-US" b="1" dirty="0"/>
              <a:t>ex</a:t>
            </a:r>
            <a:r>
              <a:rPr lang="en-US" dirty="0"/>
              <a:t>.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17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615" y="4509120"/>
            <a:ext cx="4140361" cy="150096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102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exceptions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Throwing an exception along with another exception forms a chained </a:t>
            </a:r>
            <a:r>
              <a:rPr lang="en-US" dirty="0" smtClean="0"/>
              <a:t>exception</a:t>
            </a:r>
            <a:r>
              <a:rPr lang="en-US" i="1" dirty="0" smtClean="0"/>
              <a:t>. 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ChainedExceptionDemo.java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88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Class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b="1" dirty="0"/>
              <a:t>File </a:t>
            </a:r>
            <a:r>
              <a:rPr lang="en-US" dirty="0"/>
              <a:t>class contains the methods for obtaining the properties of a </a:t>
            </a:r>
            <a:r>
              <a:rPr lang="en-US" dirty="0" smtClean="0"/>
              <a:t>file/directory and </a:t>
            </a:r>
            <a:r>
              <a:rPr lang="en-US" dirty="0"/>
              <a:t>for renaming and deleting </a:t>
            </a:r>
            <a:r>
              <a:rPr lang="en-US" dirty="0" smtClean="0"/>
              <a:t>a file/directory.</a:t>
            </a:r>
          </a:p>
          <a:p>
            <a:pPr algn="just"/>
            <a:r>
              <a:rPr lang="en-US" dirty="0" smtClean="0"/>
              <a:t>To store output permanently and to read data from it. </a:t>
            </a:r>
          </a:p>
          <a:p>
            <a:pPr algn="just"/>
            <a:r>
              <a:rPr lang="en-US" dirty="0" smtClean="0"/>
              <a:t>Absolute path </a:t>
            </a:r>
            <a:r>
              <a:rPr lang="en-US" dirty="0" err="1" smtClean="0"/>
              <a:t>Vs</a:t>
            </a:r>
            <a:r>
              <a:rPr lang="en-US" dirty="0" smtClean="0"/>
              <a:t> Relative path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TestFileClass.java</a:t>
            </a:r>
            <a:endParaRPr lang="en-IN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19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9038" y="479286"/>
            <a:ext cx="7068240" cy="5856851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6100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Exception handling enables a program to deal with exceptional situations </a:t>
            </a:r>
            <a:r>
              <a:rPr lang="en-US" dirty="0" smtClean="0"/>
              <a:t>and </a:t>
            </a:r>
            <a:r>
              <a:rPr lang="en-IN" dirty="0" smtClean="0"/>
              <a:t>continue </a:t>
            </a:r>
            <a:r>
              <a:rPr lang="en-IN" dirty="0"/>
              <a:t>its normal execution</a:t>
            </a:r>
            <a:r>
              <a:rPr lang="en-IN" dirty="0" smtClean="0"/>
              <a:t>.</a:t>
            </a:r>
          </a:p>
          <a:p>
            <a:pPr algn="just"/>
            <a:r>
              <a:rPr lang="en-US" dirty="0">
                <a:solidFill>
                  <a:srgbClr val="FF0000"/>
                </a:solidFill>
              </a:rPr>
              <a:t>Runtime errors </a:t>
            </a:r>
            <a:r>
              <a:rPr lang="en-US" dirty="0"/>
              <a:t>occur while a program is running if the JVM detects an operation that </a:t>
            </a:r>
            <a:r>
              <a:rPr lang="en-US" dirty="0" smtClean="0"/>
              <a:t>is impossible </a:t>
            </a:r>
            <a:r>
              <a:rPr lang="en-US" dirty="0"/>
              <a:t>to carry out.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if you access an array using an index that is out </a:t>
            </a:r>
            <a:r>
              <a:rPr lang="en-US" dirty="0" smtClean="0"/>
              <a:t>of bounds</a:t>
            </a:r>
            <a:r>
              <a:rPr lang="en-US" dirty="0"/>
              <a:t>, you will get a runtime error with an </a:t>
            </a:r>
            <a:r>
              <a:rPr lang="en-US" b="1" dirty="0" err="1"/>
              <a:t>ArrayIndexOutOfBoundsException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If you enter </a:t>
            </a:r>
            <a:r>
              <a:rPr lang="en-US" dirty="0"/>
              <a:t>a </a:t>
            </a:r>
            <a:r>
              <a:rPr lang="en-US" b="1" dirty="0"/>
              <a:t>double </a:t>
            </a:r>
            <a:r>
              <a:rPr lang="en-US" dirty="0"/>
              <a:t>value when your program expects an integer, you will get a runtime error </a:t>
            </a:r>
            <a:r>
              <a:rPr lang="en-US" dirty="0" smtClean="0"/>
              <a:t>with </a:t>
            </a:r>
            <a:r>
              <a:rPr lang="en-IN" dirty="0" smtClean="0"/>
              <a:t>an </a:t>
            </a:r>
            <a:r>
              <a:rPr lang="en-IN" b="1" dirty="0" err="1"/>
              <a:t>InputMismatchException</a:t>
            </a:r>
            <a:r>
              <a:rPr lang="en-IN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713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input and output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Use the </a:t>
            </a:r>
            <a:r>
              <a:rPr lang="en-US" b="1" dirty="0"/>
              <a:t>Scanner </a:t>
            </a:r>
            <a:r>
              <a:rPr lang="en-US" dirty="0"/>
              <a:t>class for reading text data from a file and the </a:t>
            </a:r>
            <a:r>
              <a:rPr lang="en-US" b="1" dirty="0" err="1"/>
              <a:t>PrintWriter</a:t>
            </a:r>
            <a:r>
              <a:rPr lang="en-US" b="1" dirty="0"/>
              <a:t> </a:t>
            </a:r>
            <a:r>
              <a:rPr lang="en-US" dirty="0" smtClean="0"/>
              <a:t>class for </a:t>
            </a:r>
            <a:r>
              <a:rPr lang="en-US" dirty="0"/>
              <a:t>writing text data to a file</a:t>
            </a:r>
            <a:r>
              <a:rPr lang="en-US" dirty="0" smtClean="0"/>
              <a:t>.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WriteData.java</a:t>
            </a:r>
          </a:p>
          <a:p>
            <a:pPr algn="just"/>
            <a:r>
              <a:rPr lang="en-US" dirty="0"/>
              <a:t>Programmers often forget to close the </a:t>
            </a:r>
            <a:r>
              <a:rPr lang="en-US" dirty="0" smtClean="0"/>
              <a:t>file.  </a:t>
            </a:r>
            <a:r>
              <a:rPr lang="en-US" dirty="0"/>
              <a:t>- </a:t>
            </a:r>
            <a:r>
              <a:rPr lang="en-US" u="sng" dirty="0" smtClean="0">
                <a:solidFill>
                  <a:srgbClr val="00B050"/>
                </a:solidFill>
              </a:rPr>
              <a:t>WriteDataWithAutoClose.java</a:t>
            </a:r>
            <a:r>
              <a:rPr lang="en-IN" u="sng" dirty="0" smtClean="0">
                <a:solidFill>
                  <a:srgbClr val="00B050"/>
                </a:solidFill>
              </a:rPr>
              <a:t> </a:t>
            </a:r>
          </a:p>
          <a:p>
            <a:pPr algn="just"/>
            <a:r>
              <a:rPr lang="en-US" dirty="0" smtClean="0"/>
              <a:t>Reading data from file using </a:t>
            </a:r>
            <a:r>
              <a:rPr lang="en-US" dirty="0"/>
              <a:t>Scanner class </a:t>
            </a:r>
            <a:r>
              <a:rPr lang="en-US" dirty="0" smtClean="0"/>
              <a:t>–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u="sng" dirty="0" smtClean="0">
                <a:solidFill>
                  <a:srgbClr val="00B050"/>
                </a:solidFill>
              </a:rPr>
              <a:t>ReadData.java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81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 from web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Just like you can read data from a file on your computer, you can read data from a </a:t>
            </a:r>
            <a:r>
              <a:rPr lang="en-US" dirty="0" smtClean="0"/>
              <a:t>file on </a:t>
            </a:r>
            <a:r>
              <a:rPr lang="en-US" dirty="0"/>
              <a:t>the </a:t>
            </a:r>
            <a:r>
              <a:rPr lang="en-US" dirty="0" smtClean="0"/>
              <a:t>Web.</a:t>
            </a:r>
          </a:p>
          <a:p>
            <a:pPr algn="just"/>
            <a:r>
              <a:rPr lang="en-IN" u="sng" dirty="0" smtClean="0">
                <a:solidFill>
                  <a:srgbClr val="00B050"/>
                </a:solidFill>
              </a:rPr>
              <a:t>ReadFileFromURL.java </a:t>
            </a:r>
          </a:p>
          <a:p>
            <a:pPr algn="just"/>
            <a:r>
              <a:rPr lang="en-IN" dirty="0" smtClean="0"/>
              <a:t>Program of </a:t>
            </a:r>
            <a:r>
              <a:rPr lang="en-IN" dirty="0" smtClean="0">
                <a:solidFill>
                  <a:srgbClr val="FF0000"/>
                </a:solidFill>
              </a:rPr>
              <a:t>Web Crawler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681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In Java, runtime errors are thrown as exceptions. </a:t>
            </a:r>
            <a:endParaRPr lang="en-US" dirty="0" smtClean="0"/>
          </a:p>
          <a:p>
            <a:pPr algn="just"/>
            <a:r>
              <a:rPr lang="en-US" dirty="0" smtClean="0"/>
              <a:t>An </a:t>
            </a:r>
            <a:r>
              <a:rPr lang="en-US" i="1" dirty="0">
                <a:solidFill>
                  <a:srgbClr val="FF0000"/>
                </a:solidFill>
              </a:rPr>
              <a:t>exception </a:t>
            </a:r>
            <a:r>
              <a:rPr lang="en-US" dirty="0">
                <a:solidFill>
                  <a:srgbClr val="FF0000"/>
                </a:solidFill>
              </a:rPr>
              <a:t>is an object </a:t>
            </a:r>
            <a:r>
              <a:rPr lang="en-US" dirty="0"/>
              <a:t>that </a:t>
            </a:r>
            <a:r>
              <a:rPr lang="en-US" dirty="0" smtClean="0"/>
              <a:t>represents an </a:t>
            </a:r>
            <a:r>
              <a:rPr lang="en-US" dirty="0"/>
              <a:t>error or a condition that prevents execution from proceeding normally.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the exception </a:t>
            </a:r>
            <a:r>
              <a:rPr lang="en-US" dirty="0" smtClean="0"/>
              <a:t>is not </a:t>
            </a:r>
            <a:r>
              <a:rPr lang="en-US" dirty="0"/>
              <a:t>handled, the program will </a:t>
            </a:r>
            <a:r>
              <a:rPr lang="en-US" dirty="0">
                <a:solidFill>
                  <a:srgbClr val="FF0000"/>
                </a:solidFill>
              </a:rPr>
              <a:t>terminate abnormally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How can you handle the exception </a:t>
            </a:r>
            <a:r>
              <a:rPr lang="en-US" dirty="0" smtClean="0"/>
              <a:t>so that </a:t>
            </a:r>
            <a:r>
              <a:rPr lang="en-US" dirty="0"/>
              <a:t>the program </a:t>
            </a:r>
            <a:r>
              <a:rPr lang="en-US" dirty="0">
                <a:solidFill>
                  <a:srgbClr val="FF0000"/>
                </a:solidFill>
              </a:rPr>
              <a:t>can continue to run </a:t>
            </a:r>
            <a:r>
              <a:rPr lang="en-US" dirty="0"/>
              <a:t>or else </a:t>
            </a:r>
            <a:r>
              <a:rPr lang="en-US" dirty="0">
                <a:solidFill>
                  <a:srgbClr val="FF0000"/>
                </a:solidFill>
              </a:rPr>
              <a:t>terminate gracefully</a:t>
            </a:r>
            <a:r>
              <a:rPr lang="en-US" dirty="0" smtClean="0"/>
              <a:t>?</a:t>
            </a:r>
          </a:p>
          <a:p>
            <a:r>
              <a:rPr lang="en-IN" u="sng" dirty="0">
                <a:solidFill>
                  <a:srgbClr val="00B050"/>
                </a:solidFill>
              </a:rPr>
              <a:t>QuotientWithMethod.java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74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This is clearly a problem. </a:t>
            </a:r>
            <a:endParaRPr lang="en-US" dirty="0" smtClean="0"/>
          </a:p>
          <a:p>
            <a:pPr algn="just"/>
            <a:r>
              <a:rPr lang="en-US" dirty="0" smtClean="0"/>
              <a:t>You should </a:t>
            </a:r>
            <a:r>
              <a:rPr lang="en-US" dirty="0"/>
              <a:t>not let the method terminate the program—the </a:t>
            </a:r>
            <a:r>
              <a:rPr lang="en-US" i="1" dirty="0"/>
              <a:t>caller </a:t>
            </a:r>
            <a:r>
              <a:rPr lang="en-US" dirty="0"/>
              <a:t>should decide whether to </a:t>
            </a:r>
            <a:r>
              <a:rPr lang="en-US" dirty="0" smtClean="0"/>
              <a:t>terminate the </a:t>
            </a:r>
            <a:r>
              <a:rPr lang="en-US" dirty="0"/>
              <a:t>program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algn="just"/>
            <a:r>
              <a:rPr lang="en-US" dirty="0" smtClean="0"/>
              <a:t>How </a:t>
            </a:r>
            <a:r>
              <a:rPr lang="en-US" dirty="0"/>
              <a:t>can a method notify its caller an exception has occurred? Java enables a method </a:t>
            </a:r>
            <a:r>
              <a:rPr lang="en-US" dirty="0" smtClean="0"/>
              <a:t>to throw </a:t>
            </a:r>
            <a:r>
              <a:rPr lang="en-US" dirty="0"/>
              <a:t>an exception that can be caught and handled by the caller.</a:t>
            </a:r>
            <a:endParaRPr lang="en-US" dirty="0" smtClean="0"/>
          </a:p>
          <a:p>
            <a:r>
              <a:rPr lang="en-IN" u="sng" dirty="0">
                <a:solidFill>
                  <a:srgbClr val="00B050"/>
                </a:solidFill>
              </a:rPr>
              <a:t>QuotientWithException.java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677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/>
              <a:t>It enables a method to </a:t>
            </a:r>
            <a:r>
              <a:rPr lang="en-US" dirty="0" smtClean="0"/>
              <a:t>throw an </a:t>
            </a:r>
            <a:r>
              <a:rPr lang="en-US" dirty="0"/>
              <a:t>exception to its caller, enabling the caller to handle the exception. </a:t>
            </a:r>
            <a:endParaRPr lang="en-US" dirty="0" smtClean="0"/>
          </a:p>
          <a:p>
            <a:pPr algn="just"/>
            <a:r>
              <a:rPr lang="en-US" dirty="0" smtClean="0"/>
              <a:t>Without </a:t>
            </a:r>
            <a:r>
              <a:rPr lang="en-US" dirty="0"/>
              <a:t>this </a:t>
            </a:r>
            <a:r>
              <a:rPr lang="en-US" dirty="0" smtClean="0"/>
              <a:t>capability, the </a:t>
            </a:r>
            <a:r>
              <a:rPr lang="en-US" dirty="0"/>
              <a:t>called method itself must handle the exception or terminate the program. </a:t>
            </a:r>
            <a:endParaRPr lang="en-US" dirty="0" smtClean="0"/>
          </a:p>
          <a:p>
            <a:pPr algn="just"/>
            <a:r>
              <a:rPr lang="en-US" dirty="0" smtClean="0"/>
              <a:t>Often </a:t>
            </a:r>
            <a:r>
              <a:rPr lang="en-US" dirty="0"/>
              <a:t>the </a:t>
            </a:r>
            <a:r>
              <a:rPr lang="en-US" dirty="0" smtClean="0"/>
              <a:t>called method </a:t>
            </a:r>
            <a:r>
              <a:rPr lang="en-US" dirty="0"/>
              <a:t>does not know what to do in case of error. This is typically the case for the </a:t>
            </a:r>
            <a:r>
              <a:rPr lang="en-US" dirty="0" smtClean="0"/>
              <a:t>library methods.</a:t>
            </a:r>
          </a:p>
          <a:p>
            <a:pPr algn="just"/>
            <a:r>
              <a:rPr lang="en-US" dirty="0"/>
              <a:t>The library method can detect the error, but only the caller knows what needs to </a:t>
            </a:r>
            <a:r>
              <a:rPr lang="en-US" dirty="0" smtClean="0"/>
              <a:t>be </a:t>
            </a:r>
            <a:r>
              <a:rPr lang="en-US" dirty="0"/>
              <a:t>done when an error </a:t>
            </a:r>
            <a:r>
              <a:rPr lang="en-US" dirty="0" smtClean="0"/>
              <a:t>occurs. </a:t>
            </a:r>
          </a:p>
          <a:p>
            <a:pPr algn="just"/>
            <a:r>
              <a:rPr lang="en-US" dirty="0"/>
              <a:t>The key benefit of exception handling is separating the </a:t>
            </a:r>
            <a:r>
              <a:rPr lang="en-US" dirty="0" smtClean="0"/>
              <a:t>detection of </a:t>
            </a:r>
            <a:r>
              <a:rPr lang="en-US" dirty="0"/>
              <a:t>an error (done in a called method) from the handling of an error (done in the </a:t>
            </a:r>
            <a:r>
              <a:rPr lang="en-US" dirty="0" smtClean="0"/>
              <a:t>calling method).</a:t>
            </a:r>
          </a:p>
          <a:p>
            <a:r>
              <a:rPr lang="en-US" dirty="0"/>
              <a:t>Many library methods throw exceptions. </a:t>
            </a:r>
            <a:r>
              <a:rPr lang="en-US" dirty="0" smtClean="0"/>
              <a:t>An </a:t>
            </a:r>
            <a:r>
              <a:rPr lang="en-US" dirty="0"/>
              <a:t>example that handles </a:t>
            </a:r>
            <a:r>
              <a:rPr lang="en-US" dirty="0" smtClean="0"/>
              <a:t>an </a:t>
            </a:r>
            <a:r>
              <a:rPr lang="en-US" b="1" dirty="0" err="1" smtClean="0"/>
              <a:t>InputMismatchException</a:t>
            </a:r>
            <a:r>
              <a:rPr lang="en-US" b="1" dirty="0" smtClean="0"/>
              <a:t> </a:t>
            </a:r>
            <a:r>
              <a:rPr lang="en-US" dirty="0"/>
              <a:t>when reading an input</a:t>
            </a:r>
            <a:r>
              <a:rPr lang="en-US" dirty="0" smtClean="0"/>
              <a:t>.</a:t>
            </a:r>
          </a:p>
          <a:p>
            <a:r>
              <a:rPr lang="en-US" sz="3400" u="sng" dirty="0" smtClean="0">
                <a:solidFill>
                  <a:srgbClr val="00B050"/>
                </a:solidFill>
              </a:rPr>
              <a:t>InputMismatchExceptionDemo.java</a:t>
            </a:r>
            <a:endParaRPr lang="en-US" sz="3400" u="sng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60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/>
              <a:t>Exceptions are objects, and objects </a:t>
            </a:r>
            <a:r>
              <a:rPr lang="en-US" i="1" dirty="0" smtClean="0"/>
              <a:t>are defined </a:t>
            </a:r>
            <a:r>
              <a:rPr lang="en-US" i="1" dirty="0"/>
              <a:t>using classes. The root class </a:t>
            </a:r>
            <a:r>
              <a:rPr lang="en-US" i="1" dirty="0" smtClean="0"/>
              <a:t>for exceptions </a:t>
            </a:r>
            <a:r>
              <a:rPr lang="en-US" i="1" dirty="0"/>
              <a:t>is </a:t>
            </a:r>
            <a:r>
              <a:rPr lang="en-US" b="1" dirty="0" err="1"/>
              <a:t>java.lang.Throwable</a:t>
            </a:r>
            <a:r>
              <a:rPr lang="en-US" i="1" dirty="0" smtClean="0"/>
              <a:t>.</a:t>
            </a:r>
          </a:p>
          <a:p>
            <a:pPr algn="just"/>
            <a:r>
              <a:rPr lang="en-US" dirty="0"/>
              <a:t>Are there any other types of exceptions you can use? Can you define </a:t>
            </a:r>
            <a:r>
              <a:rPr lang="en-US" dirty="0" smtClean="0"/>
              <a:t>your own </a:t>
            </a:r>
            <a:r>
              <a:rPr lang="en-US" dirty="0"/>
              <a:t>exception classes? Yes. </a:t>
            </a:r>
            <a:endParaRPr lang="en-US" dirty="0" smtClean="0"/>
          </a:p>
          <a:p>
            <a:pPr algn="just"/>
            <a:r>
              <a:rPr lang="en-US" dirty="0" smtClean="0"/>
              <a:t>There </a:t>
            </a:r>
            <a:r>
              <a:rPr lang="en-US" dirty="0"/>
              <a:t>are many predefined exception classes in the Java </a:t>
            </a:r>
            <a:r>
              <a:rPr lang="en-US" dirty="0" smtClean="0"/>
              <a:t>API.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278" y="2852936"/>
            <a:ext cx="6974881" cy="32625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3603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exception classes can be classified into three major types: system errors, </a:t>
            </a:r>
            <a:r>
              <a:rPr lang="en-US" dirty="0" smtClean="0"/>
              <a:t>exceptions, and </a:t>
            </a:r>
            <a:r>
              <a:rPr lang="en-US" dirty="0"/>
              <a:t>runtime exceptions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>
                <a:solidFill>
                  <a:srgbClr val="FF0000"/>
                </a:solidFill>
              </a:rPr>
              <a:t>System errors </a:t>
            </a:r>
            <a:r>
              <a:rPr lang="en-US" dirty="0"/>
              <a:t>are thrown by the JVM and are represented in the </a:t>
            </a:r>
            <a:r>
              <a:rPr lang="en-US" b="1" dirty="0"/>
              <a:t>Error </a:t>
            </a:r>
            <a:r>
              <a:rPr lang="en-US" dirty="0"/>
              <a:t>class. </a:t>
            </a:r>
            <a:r>
              <a:rPr lang="en-US" dirty="0" smtClean="0"/>
              <a:t>The </a:t>
            </a:r>
            <a:r>
              <a:rPr lang="en-US" b="1" dirty="0" smtClean="0"/>
              <a:t>Error </a:t>
            </a:r>
            <a:r>
              <a:rPr lang="en-US" dirty="0"/>
              <a:t>class describes internal system errors, </a:t>
            </a:r>
            <a:r>
              <a:rPr lang="en-US" dirty="0" smtClean="0"/>
              <a:t>though </a:t>
            </a:r>
            <a:r>
              <a:rPr lang="en-US" dirty="0"/>
              <a:t>such errors rarely occur. If </a:t>
            </a:r>
            <a:r>
              <a:rPr lang="en-US" dirty="0" smtClean="0"/>
              <a:t>one does</a:t>
            </a:r>
            <a:r>
              <a:rPr lang="en-US" dirty="0"/>
              <a:t>, there is little you can do beyond notifying the user and trying to terminate </a:t>
            </a:r>
            <a:r>
              <a:rPr lang="en-US" dirty="0" smtClean="0"/>
              <a:t>the program </a:t>
            </a:r>
            <a:r>
              <a:rPr lang="en-US" dirty="0"/>
              <a:t>gracefully.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7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224" y="4748499"/>
            <a:ext cx="6750001" cy="15862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323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>
                <a:solidFill>
                  <a:srgbClr val="FF0000"/>
                </a:solidFill>
              </a:rPr>
              <a:t>Runtime exceptions </a:t>
            </a:r>
            <a:r>
              <a:rPr lang="en-US" dirty="0"/>
              <a:t>are represented in the </a:t>
            </a:r>
            <a:r>
              <a:rPr lang="en-US" b="1" dirty="0" err="1"/>
              <a:t>RuntimeException</a:t>
            </a:r>
            <a:r>
              <a:rPr lang="en-US" b="1" dirty="0"/>
              <a:t> </a:t>
            </a:r>
            <a:r>
              <a:rPr lang="en-US" dirty="0"/>
              <a:t>class, </a:t>
            </a:r>
            <a:r>
              <a:rPr lang="en-US" dirty="0" smtClean="0"/>
              <a:t>which describes </a:t>
            </a:r>
            <a:r>
              <a:rPr lang="en-US" dirty="0"/>
              <a:t>programming errors, such as bad casting, accessing an </a:t>
            </a:r>
            <a:r>
              <a:rPr lang="en-US" dirty="0" smtClean="0"/>
              <a:t>out-of-bounds array</a:t>
            </a:r>
            <a:r>
              <a:rPr lang="en-US" dirty="0"/>
              <a:t>, and numeric errors. Runtime exceptions are generally thrown by the </a:t>
            </a:r>
            <a:r>
              <a:rPr lang="en-US" dirty="0" smtClean="0"/>
              <a:t>JVM.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187" y="4127217"/>
            <a:ext cx="6930001" cy="214875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0724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>
                <a:solidFill>
                  <a:srgbClr val="FF0000"/>
                </a:solidFill>
              </a:rPr>
              <a:t>Exceptions</a:t>
            </a:r>
            <a:r>
              <a:rPr lang="en-US" i="1" dirty="0"/>
              <a:t> </a:t>
            </a:r>
            <a:r>
              <a:rPr lang="en-US" dirty="0"/>
              <a:t>are represented in the </a:t>
            </a:r>
            <a:r>
              <a:rPr lang="en-US" b="1" dirty="0"/>
              <a:t>Exception </a:t>
            </a:r>
            <a:r>
              <a:rPr lang="en-US" dirty="0"/>
              <a:t>class, which describes errors caused </a:t>
            </a:r>
            <a:r>
              <a:rPr lang="en-US" dirty="0" smtClean="0"/>
              <a:t>by your </a:t>
            </a:r>
            <a:r>
              <a:rPr lang="en-US" dirty="0"/>
              <a:t>program and by external circumstances. </a:t>
            </a:r>
            <a:endParaRPr lang="en-US" dirty="0" smtClean="0"/>
          </a:p>
          <a:p>
            <a:pPr algn="just"/>
            <a:r>
              <a:rPr lang="en-US" dirty="0" smtClean="0"/>
              <a:t>These </a:t>
            </a:r>
            <a:r>
              <a:rPr lang="en-US" dirty="0"/>
              <a:t>errors can be caught and </a:t>
            </a:r>
            <a:r>
              <a:rPr lang="en-US" dirty="0" smtClean="0"/>
              <a:t>handled by </a:t>
            </a:r>
            <a:r>
              <a:rPr lang="en-US" dirty="0"/>
              <a:t>your </a:t>
            </a:r>
            <a:r>
              <a:rPr lang="en-US" dirty="0" smtClean="0"/>
              <a:t>program.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Object Oriented Programming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6B6DC-8895-46CC-8A3E-2CE9DCF8C135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178" y="4293096"/>
            <a:ext cx="7752920" cy="21375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9923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4250</TotalTime>
  <Words>1252</Words>
  <Application>Microsoft Office PowerPoint</Application>
  <PresentationFormat>On-screen Show (4:3)</PresentationFormat>
  <Paragraphs>125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Gill Sans MT</vt:lpstr>
      <vt:lpstr>Verdana</vt:lpstr>
      <vt:lpstr>Wingdings 2</vt:lpstr>
      <vt:lpstr>Solstice</vt:lpstr>
      <vt:lpstr>Exception Handling </vt:lpstr>
      <vt:lpstr>What is it?</vt:lpstr>
      <vt:lpstr>Cont.</vt:lpstr>
      <vt:lpstr>Cont.</vt:lpstr>
      <vt:lpstr>Cont.</vt:lpstr>
      <vt:lpstr>Exception Types</vt:lpstr>
      <vt:lpstr>Cont.</vt:lpstr>
      <vt:lpstr>Cont.</vt:lpstr>
      <vt:lpstr>Cont.</vt:lpstr>
      <vt:lpstr>Cont.</vt:lpstr>
      <vt:lpstr>PowerPoint Presentation</vt:lpstr>
      <vt:lpstr>Finally clause </vt:lpstr>
      <vt:lpstr>Cont. </vt:lpstr>
      <vt:lpstr>Getting Information from Exceptions</vt:lpstr>
      <vt:lpstr>When to use it?</vt:lpstr>
      <vt:lpstr>Defining Custom Exception class</vt:lpstr>
      <vt:lpstr>Re throwing exceptions</vt:lpstr>
      <vt:lpstr>Chained exceptions</vt:lpstr>
      <vt:lpstr>File Class</vt:lpstr>
      <vt:lpstr>File input and output</vt:lpstr>
      <vt:lpstr>Reading data from web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with Java</dc:title>
  <dc:creator>admin</dc:creator>
  <cp:lastModifiedBy>admin</cp:lastModifiedBy>
  <cp:revision>889</cp:revision>
  <dcterms:created xsi:type="dcterms:W3CDTF">2019-11-23T03:40:09Z</dcterms:created>
  <dcterms:modified xsi:type="dcterms:W3CDTF">2020-04-16T12:48:01Z</dcterms:modified>
</cp:coreProperties>
</file>