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4" r:id="rId16"/>
    <p:sldId id="271" r:id="rId17"/>
    <p:sldId id="272" r:id="rId18"/>
    <p:sldId id="277" r:id="rId19"/>
    <p:sldId id="273" r:id="rId20"/>
    <p:sldId id="274" r:id="rId21"/>
    <p:sldId id="275" r:id="rId22"/>
    <p:sldId id="285" r:id="rId23"/>
    <p:sldId id="276" r:id="rId24"/>
    <p:sldId id="283" r:id="rId25"/>
    <p:sldId id="286" r:id="rId26"/>
    <p:sldId id="287" r:id="rId27"/>
    <p:sldId id="288" r:id="rId28"/>
    <p:sldId id="289" r:id="rId29"/>
    <p:sldId id="290" r:id="rId30"/>
    <p:sldId id="298" r:id="rId31"/>
    <p:sldId id="292" r:id="rId32"/>
    <p:sldId id="293" r:id="rId33"/>
    <p:sldId id="291" r:id="rId34"/>
    <p:sldId id="294" r:id="rId35"/>
    <p:sldId id="278" r:id="rId36"/>
    <p:sldId id="279" r:id="rId37"/>
    <p:sldId id="280" r:id="rId38"/>
    <p:sldId id="281" r:id="rId39"/>
    <p:sldId id="282" r:id="rId40"/>
    <p:sldId id="295" r:id="rId41"/>
    <p:sldId id="296" r:id="rId42"/>
    <p:sldId id="297" r:id="rId43"/>
    <p:sldId id="299" r:id="rId44"/>
    <p:sldId id="300" r:id="rId45"/>
    <p:sldId id="301" r:id="rId46"/>
    <p:sldId id="302" r:id="rId47"/>
    <p:sldId id="303" r:id="rId48"/>
    <p:sldId id="304" r:id="rId49"/>
    <p:sldId id="305" r:id="rId50"/>
    <p:sldId id="306" r:id="rId51"/>
    <p:sldId id="307" r:id="rId52"/>
    <p:sldId id="310" r:id="rId53"/>
    <p:sldId id="311" r:id="rId54"/>
    <p:sldId id="312" r:id="rId55"/>
    <p:sldId id="313" r:id="rId56"/>
    <p:sldId id="316" r:id="rId57"/>
    <p:sldId id="315" r:id="rId58"/>
    <p:sldId id="317" r:id="rId59"/>
    <p:sldId id="318" r:id="rId60"/>
    <p:sldId id="319" r:id="rId61"/>
    <p:sldId id="32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9"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3351A-04E6-4458-9B61-69D0C55F35D2}" type="datetimeFigureOut">
              <a:rPr lang="en-IN" smtClean="0"/>
              <a:t>16-04-2020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E7F98-02B6-40F1-925A-A99E080DCBDA}" type="slidenum">
              <a:rPr lang="en-IN" smtClean="0"/>
              <a:t>‹#›</a:t>
            </a:fld>
            <a:endParaRPr lang="en-IN"/>
          </a:p>
        </p:txBody>
      </p:sp>
    </p:spTree>
    <p:extLst>
      <p:ext uri="{BB962C8B-B14F-4D97-AF65-F5344CB8AC3E}">
        <p14:creationId xmlns:p14="http://schemas.microsoft.com/office/powerpoint/2010/main" val="23795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901B7B68-5F83-4275-9C98-227D59BB006B}" type="datetime1">
              <a:rPr lang="en-IN" smtClean="0"/>
              <a:t>16-04-2020</a:t>
            </a:fld>
            <a:endParaRPr lang="en-IN"/>
          </a:p>
        </p:txBody>
      </p:sp>
      <p:sp>
        <p:nvSpPr>
          <p:cNvPr id="20" name="Footer Placeholder 19"/>
          <p:cNvSpPr>
            <a:spLocks noGrp="1"/>
          </p:cNvSpPr>
          <p:nvPr>
            <p:ph type="ftr" sz="quarter" idx="11"/>
          </p:nvPr>
        </p:nvSpPr>
        <p:spPr/>
        <p:txBody>
          <a:bodyPr/>
          <a:lstStyle/>
          <a:p>
            <a:r>
              <a:rPr lang="en-IN" smtClean="0"/>
              <a:t>Object Oriented Programming</a:t>
            </a:r>
            <a:endParaRPr lang="en-IN"/>
          </a:p>
        </p:txBody>
      </p:sp>
      <p:sp>
        <p:nvSpPr>
          <p:cNvPr id="10" name="Slide Number Placeholder 9"/>
          <p:cNvSpPr>
            <a:spLocks noGrp="1"/>
          </p:cNvSpPr>
          <p:nvPr>
            <p:ph type="sldNum" sz="quarter" idx="12"/>
          </p:nvPr>
        </p:nvSpPr>
        <p:spPr/>
        <p:txBody>
          <a:bodyPr/>
          <a:lstStyle/>
          <a:p>
            <a:fld id="{9126B6DC-8895-46CC-8A3E-2CE9DCF8C135}" type="slidenum">
              <a:rPr lang="en-IN" smtClean="0"/>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4EBE65-C69C-46CA-A800-A0E44DB65212}" type="datetime1">
              <a:rPr lang="en-IN" smtClean="0"/>
              <a:t>16-04-2020</a:t>
            </a:fld>
            <a:endParaRPr lang="en-IN"/>
          </a:p>
        </p:txBody>
      </p:sp>
      <p:sp>
        <p:nvSpPr>
          <p:cNvPr id="5" name="Footer Placeholder 4"/>
          <p:cNvSpPr>
            <a:spLocks noGrp="1"/>
          </p:cNvSpPr>
          <p:nvPr>
            <p:ph type="ftr" sz="quarter" idx="11"/>
          </p:nvPr>
        </p:nvSpPr>
        <p:spPr/>
        <p:txBody>
          <a:bodyPr/>
          <a:lstStyle/>
          <a:p>
            <a:r>
              <a:rPr lang="en-IN" smtClean="0"/>
              <a:t>Object Oriented Programming</a:t>
            </a:r>
            <a:endParaRPr lang="en-IN"/>
          </a:p>
        </p:txBody>
      </p:sp>
      <p:sp>
        <p:nvSpPr>
          <p:cNvPr id="6" name="Slide Number Placeholder 5"/>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E5CB26-0BA1-45A2-937E-C639F158477B}" type="datetime1">
              <a:rPr lang="en-IN" smtClean="0"/>
              <a:t>16-04-2020</a:t>
            </a:fld>
            <a:endParaRPr lang="en-IN"/>
          </a:p>
        </p:txBody>
      </p:sp>
      <p:sp>
        <p:nvSpPr>
          <p:cNvPr id="5" name="Footer Placeholder 4"/>
          <p:cNvSpPr>
            <a:spLocks noGrp="1"/>
          </p:cNvSpPr>
          <p:nvPr>
            <p:ph type="ftr" sz="quarter" idx="11"/>
          </p:nvPr>
        </p:nvSpPr>
        <p:spPr/>
        <p:txBody>
          <a:bodyPr/>
          <a:lstStyle/>
          <a:p>
            <a:r>
              <a:rPr lang="en-IN" smtClean="0"/>
              <a:t>Object Oriented Programming</a:t>
            </a:r>
            <a:endParaRPr lang="en-IN"/>
          </a:p>
        </p:txBody>
      </p:sp>
      <p:sp>
        <p:nvSpPr>
          <p:cNvPr id="6" name="Slide Number Placeholder 5"/>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BF389CE-7A49-4BB0-8AAA-5AF1CB0DCB27}" type="datetime1">
              <a:rPr lang="en-IN" smtClean="0"/>
              <a:t>16-04-2020</a:t>
            </a:fld>
            <a:endParaRPr lang="en-IN"/>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a:t>
            </a:fld>
            <a:endParaRPr lang="en-IN"/>
          </a:p>
        </p:txBody>
      </p:sp>
    </p:spTree>
    <p:extLst>
      <p:ext uri="{BB962C8B-B14F-4D97-AF65-F5344CB8AC3E}">
        <p14:creationId xmlns:p14="http://schemas.microsoft.com/office/powerpoint/2010/main" val="27495295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A5B59D-05BB-457E-9CD3-CD238F3FEE1A}" type="datetime1">
              <a:rPr lang="en-IN" smtClean="0"/>
              <a:t>16-04-2020</a:t>
            </a:fld>
            <a:endParaRPr lang="en-IN"/>
          </a:p>
        </p:txBody>
      </p:sp>
      <p:sp>
        <p:nvSpPr>
          <p:cNvPr id="5" name="Footer Placeholder 4"/>
          <p:cNvSpPr>
            <a:spLocks noGrp="1"/>
          </p:cNvSpPr>
          <p:nvPr>
            <p:ph type="ftr" sz="quarter" idx="11"/>
          </p:nvPr>
        </p:nvSpPr>
        <p:spPr/>
        <p:txBody>
          <a:bodyPr/>
          <a:lstStyle/>
          <a:p>
            <a:r>
              <a:rPr lang="en-IN" smtClean="0"/>
              <a:t>Object Oriented Programming</a:t>
            </a:r>
            <a:endParaRPr lang="en-IN"/>
          </a:p>
        </p:txBody>
      </p:sp>
      <p:sp>
        <p:nvSpPr>
          <p:cNvPr id="6" name="Slide Number Placeholder 5"/>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F4A8A2-97B1-49D8-8914-0ED024BBAE7B}" type="datetime1">
              <a:rPr lang="en-IN" smtClean="0"/>
              <a:t>16-04-2020</a:t>
            </a:fld>
            <a:endParaRPr lang="en-IN"/>
          </a:p>
        </p:txBody>
      </p:sp>
      <p:sp>
        <p:nvSpPr>
          <p:cNvPr id="5" name="Footer Placeholder 4"/>
          <p:cNvSpPr>
            <a:spLocks noGrp="1"/>
          </p:cNvSpPr>
          <p:nvPr>
            <p:ph type="ftr" sz="quarter" idx="11"/>
          </p:nvPr>
        </p:nvSpPr>
        <p:spPr/>
        <p:txBody>
          <a:bodyPr/>
          <a:lstStyle/>
          <a:p>
            <a:r>
              <a:rPr lang="en-IN" smtClean="0"/>
              <a:t>Object Oriented Programming</a:t>
            </a:r>
            <a:endParaRPr lang="en-IN"/>
          </a:p>
        </p:txBody>
      </p:sp>
      <p:sp>
        <p:nvSpPr>
          <p:cNvPr id="6" name="Slide Number Placeholder 5"/>
          <p:cNvSpPr>
            <a:spLocks noGrp="1"/>
          </p:cNvSpPr>
          <p:nvPr>
            <p:ph type="sldNum" sz="quarter" idx="12"/>
          </p:nvPr>
        </p:nvSpPr>
        <p:spPr/>
        <p:txBody>
          <a:bodyPr/>
          <a:lstStyle/>
          <a:p>
            <a:fld id="{9126B6DC-8895-46CC-8A3E-2CE9DCF8C135}" type="slidenum">
              <a:rPr lang="en-IN" smtClean="0"/>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941381-D727-47CA-97B0-287304501C67}" type="datetime1">
              <a:rPr lang="en-IN" smtClean="0"/>
              <a:t>16-04-2020</a:t>
            </a:fld>
            <a:endParaRPr lang="en-IN"/>
          </a:p>
        </p:txBody>
      </p:sp>
      <p:sp>
        <p:nvSpPr>
          <p:cNvPr id="6" name="Footer Placeholder 5"/>
          <p:cNvSpPr>
            <a:spLocks noGrp="1"/>
          </p:cNvSpPr>
          <p:nvPr>
            <p:ph type="ftr" sz="quarter" idx="11"/>
          </p:nvPr>
        </p:nvSpPr>
        <p:spPr/>
        <p:txBody>
          <a:bodyPr/>
          <a:lstStyle/>
          <a:p>
            <a:r>
              <a:rPr lang="en-IN" smtClean="0"/>
              <a:t>Object Oriented Programming</a:t>
            </a:r>
            <a:endParaRPr lang="en-IN"/>
          </a:p>
        </p:txBody>
      </p:sp>
      <p:sp>
        <p:nvSpPr>
          <p:cNvPr id="7" name="Slide Number Placeholder 6"/>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6FA4DA-4EA7-4A97-A4E8-35C0E4F02207}" type="datetime1">
              <a:rPr lang="en-IN" smtClean="0"/>
              <a:t>16-04-2020</a:t>
            </a:fld>
            <a:endParaRPr lang="en-IN"/>
          </a:p>
        </p:txBody>
      </p:sp>
      <p:sp>
        <p:nvSpPr>
          <p:cNvPr id="8" name="Footer Placeholder 7"/>
          <p:cNvSpPr>
            <a:spLocks noGrp="1"/>
          </p:cNvSpPr>
          <p:nvPr>
            <p:ph type="ftr" sz="quarter" idx="11"/>
          </p:nvPr>
        </p:nvSpPr>
        <p:spPr/>
        <p:txBody>
          <a:bodyPr/>
          <a:lstStyle/>
          <a:p>
            <a:r>
              <a:rPr lang="en-IN" smtClean="0"/>
              <a:t>Object Oriented Programming</a:t>
            </a:r>
            <a:endParaRPr lang="en-IN"/>
          </a:p>
        </p:txBody>
      </p:sp>
      <p:sp>
        <p:nvSpPr>
          <p:cNvPr id="9" name="Slide Number Placeholder 8"/>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DB8D69-C3BA-4149-868B-3347B1D46570}" type="datetime1">
              <a:rPr lang="en-IN" smtClean="0"/>
              <a:t>16-04-2020</a:t>
            </a:fld>
            <a:endParaRPr lang="en-IN"/>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3A07EF3-149F-4EBE-B29C-EE0B9E2136CE}" type="datetime1">
              <a:rPr lang="en-IN" smtClean="0"/>
              <a:t>16-04-2020</a:t>
            </a:fld>
            <a:endParaRPr lang="en-IN"/>
          </a:p>
        </p:txBody>
      </p:sp>
      <p:sp>
        <p:nvSpPr>
          <p:cNvPr id="3" name="Footer Placeholder 2"/>
          <p:cNvSpPr>
            <a:spLocks noGrp="1"/>
          </p:cNvSpPr>
          <p:nvPr>
            <p:ph type="ftr" sz="quarter" idx="11"/>
          </p:nvPr>
        </p:nvSpPr>
        <p:spPr/>
        <p:txBody>
          <a:bodyPr/>
          <a:lstStyle/>
          <a:p>
            <a:r>
              <a:rPr lang="en-IN" smtClean="0"/>
              <a:t>Object Oriented Programming</a:t>
            </a:r>
            <a:endParaRPr lang="en-IN"/>
          </a:p>
        </p:txBody>
      </p:sp>
      <p:sp>
        <p:nvSpPr>
          <p:cNvPr id="4" name="Slide Number Placeholder 3"/>
          <p:cNvSpPr>
            <a:spLocks noGrp="1"/>
          </p:cNvSpPr>
          <p:nvPr>
            <p:ph type="sldNum" sz="quarter" idx="12"/>
          </p:nvPr>
        </p:nvSpPr>
        <p:spPr/>
        <p:txBody>
          <a:bodyPr/>
          <a:lstStyle/>
          <a:p>
            <a:fld id="{9126B6DC-8895-46CC-8A3E-2CE9DCF8C135}" type="slidenum">
              <a:rPr lang="en-IN" smtClean="0"/>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AF2C83-1D8C-46F4-9866-861A1C9D91F6}" type="datetime1">
              <a:rPr lang="en-IN" smtClean="0"/>
              <a:t>16-04-2020</a:t>
            </a:fld>
            <a:endParaRPr lang="en-IN"/>
          </a:p>
        </p:txBody>
      </p:sp>
      <p:sp>
        <p:nvSpPr>
          <p:cNvPr id="6" name="Footer Placeholder 5"/>
          <p:cNvSpPr>
            <a:spLocks noGrp="1"/>
          </p:cNvSpPr>
          <p:nvPr>
            <p:ph type="ftr" sz="quarter" idx="11"/>
          </p:nvPr>
        </p:nvSpPr>
        <p:spPr/>
        <p:txBody>
          <a:bodyPr/>
          <a:lstStyle/>
          <a:p>
            <a:r>
              <a:rPr lang="en-IN" smtClean="0"/>
              <a:t>Object Oriented Programming</a:t>
            </a:r>
            <a:endParaRPr lang="en-IN"/>
          </a:p>
        </p:txBody>
      </p:sp>
      <p:sp>
        <p:nvSpPr>
          <p:cNvPr id="7" name="Slide Number Placeholder 6"/>
          <p:cNvSpPr>
            <a:spLocks noGrp="1"/>
          </p:cNvSpPr>
          <p:nvPr>
            <p:ph type="sldNum" sz="quarter" idx="12"/>
          </p:nvPr>
        </p:nvSpPr>
        <p:spPr/>
        <p:txBody>
          <a:bodyPr/>
          <a:lstStyle/>
          <a:p>
            <a:fld id="{9126B6DC-8895-46CC-8A3E-2CE9DCF8C135}"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B53C63-DCE8-4D1E-BFC1-D911BA216BDB}" type="datetime1">
              <a:rPr lang="en-IN" smtClean="0"/>
              <a:t>16-04-2020</a:t>
            </a:fld>
            <a:endParaRPr lang="en-IN"/>
          </a:p>
        </p:txBody>
      </p:sp>
      <p:sp>
        <p:nvSpPr>
          <p:cNvPr id="6" name="Footer Placeholder 5"/>
          <p:cNvSpPr>
            <a:spLocks noGrp="1"/>
          </p:cNvSpPr>
          <p:nvPr>
            <p:ph type="ftr" sz="quarter" idx="11"/>
          </p:nvPr>
        </p:nvSpPr>
        <p:spPr/>
        <p:txBody>
          <a:bodyPr/>
          <a:lstStyle/>
          <a:p>
            <a:r>
              <a:rPr lang="en-IN" smtClean="0"/>
              <a:t>Object Oriented Programming</a:t>
            </a:r>
            <a:endParaRPr lang="en-IN"/>
          </a:p>
        </p:txBody>
      </p:sp>
      <p:sp>
        <p:nvSpPr>
          <p:cNvPr id="7" name="Slide Number Placeholder 6"/>
          <p:cNvSpPr>
            <a:spLocks noGrp="1"/>
          </p:cNvSpPr>
          <p:nvPr>
            <p:ph type="sldNum" sz="quarter" idx="12"/>
          </p:nvPr>
        </p:nvSpPr>
        <p:spPr/>
        <p:txBody>
          <a:bodyPr/>
          <a:lstStyle/>
          <a:p>
            <a:fld id="{9126B6DC-8895-46CC-8A3E-2CE9DCF8C135}" type="slidenum">
              <a:rPr lang="en-IN" smtClean="0"/>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114B2B-C30C-4486-A359-10CF525592B2}" type="datetime1">
              <a:rPr lang="en-IN" smtClean="0"/>
              <a:t>16-04-2020</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IN" smtClean="0"/>
              <a:t>Object Oriented Programming</a:t>
            </a:r>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126B6DC-8895-46CC-8A3E-2CE9DCF8C135}" type="slidenum">
              <a:rPr lang="en-IN" smtClean="0"/>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Inheritance and Polymorphism</a:t>
            </a:r>
            <a:endParaRPr lang="en-IN" dirty="0"/>
          </a:p>
        </p:txBody>
      </p:sp>
      <p:sp>
        <p:nvSpPr>
          <p:cNvPr id="3" name="Subtitle 2"/>
          <p:cNvSpPr>
            <a:spLocks noGrp="1"/>
          </p:cNvSpPr>
          <p:nvPr>
            <p:ph type="subTitle"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a:t>
            </a:fld>
            <a:endParaRPr lang="en-IN"/>
          </a:p>
        </p:txBody>
      </p:sp>
    </p:spTree>
    <p:extLst>
      <p:ext uri="{BB962C8B-B14F-4D97-AF65-F5344CB8AC3E}">
        <p14:creationId xmlns:p14="http://schemas.microsoft.com/office/powerpoint/2010/main" val="1434457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10</a:t>
            </a:fld>
            <a:endParaRPr lang="en-IN"/>
          </a:p>
        </p:txBody>
      </p:sp>
      <p:pic>
        <p:nvPicPr>
          <p:cNvPr id="4" name="Picture 3"/>
          <p:cNvPicPr>
            <a:picLocks noChangeAspect="1"/>
          </p:cNvPicPr>
          <p:nvPr/>
        </p:nvPicPr>
        <p:blipFill>
          <a:blip r:embed="rId2"/>
          <a:stretch>
            <a:fillRect/>
          </a:stretch>
        </p:blipFill>
        <p:spPr>
          <a:xfrm>
            <a:off x="1763688" y="260648"/>
            <a:ext cx="6366781" cy="4417920"/>
          </a:xfrm>
          <a:prstGeom prst="rect">
            <a:avLst/>
          </a:prstGeom>
        </p:spPr>
      </p:pic>
      <p:pic>
        <p:nvPicPr>
          <p:cNvPr id="5" name="Picture 4"/>
          <p:cNvPicPr>
            <a:picLocks noChangeAspect="1"/>
          </p:cNvPicPr>
          <p:nvPr/>
        </p:nvPicPr>
        <p:blipFill>
          <a:blip r:embed="rId3"/>
          <a:stretch>
            <a:fillRect/>
          </a:stretch>
        </p:blipFill>
        <p:spPr>
          <a:xfrm>
            <a:off x="1646507" y="4509120"/>
            <a:ext cx="6601141" cy="1123360"/>
          </a:xfrm>
          <a:prstGeom prst="rect">
            <a:avLst/>
          </a:prstGeom>
        </p:spPr>
      </p:pic>
      <p:pic>
        <p:nvPicPr>
          <p:cNvPr id="6" name="Picture 5"/>
          <p:cNvPicPr>
            <a:picLocks noChangeAspect="1"/>
          </p:cNvPicPr>
          <p:nvPr/>
        </p:nvPicPr>
        <p:blipFill>
          <a:blip r:embed="rId4"/>
          <a:stretch>
            <a:fillRect/>
          </a:stretch>
        </p:blipFill>
        <p:spPr>
          <a:xfrm>
            <a:off x="1646507" y="5573480"/>
            <a:ext cx="7304221" cy="1208320"/>
          </a:xfrm>
          <a:prstGeom prst="rect">
            <a:avLst/>
          </a:prstGeom>
        </p:spPr>
      </p:pic>
    </p:spTree>
    <p:extLst>
      <p:ext uri="{BB962C8B-B14F-4D97-AF65-F5344CB8AC3E}">
        <p14:creationId xmlns:p14="http://schemas.microsoft.com/office/powerpoint/2010/main" val="17118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method of superclass</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a:t>The keyword </a:t>
            </a:r>
            <a:r>
              <a:rPr lang="en-US" b="1" dirty="0"/>
              <a:t>super </a:t>
            </a:r>
            <a:r>
              <a:rPr lang="en-US" dirty="0"/>
              <a:t>can also be used to reference a method other than the constructor in </a:t>
            </a:r>
            <a:r>
              <a:rPr lang="en-US" dirty="0" smtClean="0"/>
              <a:t>the </a:t>
            </a:r>
            <a:r>
              <a:rPr lang="en-IN" dirty="0" smtClean="0"/>
              <a:t>superclass</a:t>
            </a:r>
            <a:r>
              <a:rPr lang="en-IN" dirty="0"/>
              <a:t>. </a:t>
            </a:r>
            <a:endParaRPr lang="en-IN" dirty="0" smtClean="0"/>
          </a:p>
          <a:p>
            <a:pPr algn="just"/>
            <a:r>
              <a:rPr lang="en-IN" dirty="0" smtClean="0"/>
              <a:t>The </a:t>
            </a:r>
            <a:r>
              <a:rPr lang="en-IN" dirty="0"/>
              <a:t>syntax </a:t>
            </a:r>
            <a:r>
              <a:rPr lang="en-IN" dirty="0" smtClean="0"/>
              <a:t>is: </a:t>
            </a:r>
            <a:r>
              <a:rPr lang="en-IN" b="1" dirty="0" err="1" smtClean="0"/>
              <a:t>super</a:t>
            </a:r>
            <a:r>
              <a:rPr lang="en-IN" dirty="0" err="1" smtClean="0"/>
              <a:t>.method</a:t>
            </a:r>
            <a:r>
              <a:rPr lang="en-IN" dirty="0" smtClean="0"/>
              <a:t>(parameters); </a:t>
            </a:r>
          </a:p>
          <a:p>
            <a:pPr algn="just"/>
            <a:r>
              <a:rPr lang="en-US" dirty="0"/>
              <a:t>It is not necessary to put </a:t>
            </a:r>
            <a:r>
              <a:rPr lang="en-US" b="1" dirty="0"/>
              <a:t>super </a:t>
            </a:r>
            <a:r>
              <a:rPr lang="en-US" dirty="0"/>
              <a:t>before </a:t>
            </a:r>
            <a:r>
              <a:rPr lang="en-US" b="1" dirty="0" err="1"/>
              <a:t>getDateCreated</a:t>
            </a:r>
            <a:r>
              <a:rPr lang="en-US" b="1" dirty="0"/>
              <a:t>() </a:t>
            </a:r>
            <a:r>
              <a:rPr lang="en-US" dirty="0"/>
              <a:t>in this case, however, </a:t>
            </a:r>
            <a:r>
              <a:rPr lang="en-US" dirty="0" smtClean="0"/>
              <a:t>because </a:t>
            </a:r>
            <a:r>
              <a:rPr lang="en-US" b="1" dirty="0" err="1" smtClean="0"/>
              <a:t>getDateCreated</a:t>
            </a:r>
            <a:r>
              <a:rPr lang="en-US" b="1" dirty="0" smtClean="0"/>
              <a:t> </a:t>
            </a:r>
            <a:r>
              <a:rPr lang="en-US" dirty="0"/>
              <a:t>is a method in the </a:t>
            </a:r>
            <a:r>
              <a:rPr lang="en-US" b="1" dirty="0" err="1"/>
              <a:t>GeometricObject</a:t>
            </a:r>
            <a:r>
              <a:rPr lang="en-US" b="1" dirty="0"/>
              <a:t> </a:t>
            </a:r>
            <a:r>
              <a:rPr lang="en-US" dirty="0"/>
              <a:t>class and </a:t>
            </a:r>
            <a:r>
              <a:rPr lang="en-US" dirty="0" smtClean="0"/>
              <a:t>is  inherited </a:t>
            </a:r>
            <a:r>
              <a:rPr lang="en-US" dirty="0"/>
              <a:t>by the </a:t>
            </a:r>
            <a:r>
              <a:rPr lang="en-US" b="1" dirty="0" smtClean="0"/>
              <a:t>Circle </a:t>
            </a:r>
            <a:r>
              <a:rPr lang="en-IN" dirty="0" smtClean="0"/>
              <a:t>class. </a:t>
            </a:r>
          </a:p>
          <a:p>
            <a:pPr algn="just"/>
            <a:r>
              <a:rPr lang="en-US" u="sng" dirty="0" smtClean="0">
                <a:solidFill>
                  <a:srgbClr val="00B050"/>
                </a:solidFill>
              </a:rPr>
              <a:t>Apple.java </a:t>
            </a:r>
          </a:p>
          <a:p>
            <a:pPr algn="just"/>
            <a:r>
              <a:rPr lang="en-US" dirty="0"/>
              <a:t>If possible, you should provide a </a:t>
            </a:r>
            <a:r>
              <a:rPr lang="en-US" dirty="0" smtClean="0"/>
              <a:t>no-</a:t>
            </a:r>
            <a:r>
              <a:rPr lang="en-US" dirty="0" err="1" smtClean="0"/>
              <a:t>arg</a:t>
            </a:r>
            <a:r>
              <a:rPr lang="en-US" dirty="0" smtClean="0"/>
              <a:t> constructor </a:t>
            </a:r>
            <a:r>
              <a:rPr lang="en-US" dirty="0"/>
              <a:t>for every class to make the </a:t>
            </a:r>
            <a:r>
              <a:rPr lang="en-US" dirty="0" smtClean="0"/>
              <a:t>class easy </a:t>
            </a:r>
            <a:r>
              <a:rPr lang="en-US" dirty="0"/>
              <a:t>to extend and to avoid errors.</a:t>
            </a:r>
            <a:endParaRPr lang="en-IN" u="sng" dirty="0" smtClean="0">
              <a:solidFill>
                <a:srgbClr val="00B050"/>
              </a:solidFill>
            </a:endParaRPr>
          </a:p>
          <a:p>
            <a:pPr marL="82296" indent="0">
              <a:buNone/>
            </a:pP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11</a:t>
            </a:fld>
            <a:endParaRPr lang="en-IN"/>
          </a:p>
        </p:txBody>
      </p:sp>
      <p:pic>
        <p:nvPicPr>
          <p:cNvPr id="6" name="Picture 5"/>
          <p:cNvPicPr>
            <a:picLocks noChangeAspect="1"/>
          </p:cNvPicPr>
          <p:nvPr/>
        </p:nvPicPr>
        <p:blipFill>
          <a:blip r:embed="rId2"/>
          <a:stretch>
            <a:fillRect/>
          </a:stretch>
        </p:blipFill>
        <p:spPr>
          <a:xfrm>
            <a:off x="1979712" y="1844824"/>
            <a:ext cx="5077801" cy="1368152"/>
          </a:xfrm>
          <a:prstGeom prst="rect">
            <a:avLst/>
          </a:prstGeom>
          <a:ln w="28575">
            <a:solidFill>
              <a:schemeClr val="tx1"/>
            </a:solidFill>
          </a:ln>
        </p:spPr>
      </p:pic>
    </p:spTree>
    <p:extLst>
      <p:ext uri="{BB962C8B-B14F-4D97-AF65-F5344CB8AC3E}">
        <p14:creationId xmlns:p14="http://schemas.microsoft.com/office/powerpoint/2010/main" val="5083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a:t>
            </a:r>
            <a:endParaRPr lang="en-IN" dirty="0"/>
          </a:p>
        </p:txBody>
      </p:sp>
      <p:sp>
        <p:nvSpPr>
          <p:cNvPr id="3" name="Content Placeholder 2"/>
          <p:cNvSpPr>
            <a:spLocks noGrp="1"/>
          </p:cNvSpPr>
          <p:nvPr>
            <p:ph idx="1"/>
          </p:nvPr>
        </p:nvSpPr>
        <p:spPr/>
        <p:txBody>
          <a:bodyPr>
            <a:normAutofit lnSpcReduction="10000"/>
          </a:bodyPr>
          <a:lstStyle/>
          <a:p>
            <a:pPr algn="just"/>
            <a:r>
              <a:rPr lang="en-US" dirty="0"/>
              <a:t>A subclass inherits methods from a superclass. Sometimes it is necessary for the subclass to </a:t>
            </a:r>
            <a:r>
              <a:rPr lang="en-US" dirty="0" smtClean="0"/>
              <a:t>modify the implementation </a:t>
            </a:r>
            <a:r>
              <a:rPr lang="en-US" dirty="0"/>
              <a:t>of a method defined in the superclass. This is referred to as </a:t>
            </a:r>
            <a:r>
              <a:rPr lang="en-US" dirty="0">
                <a:solidFill>
                  <a:srgbClr val="FF0000"/>
                </a:solidFill>
              </a:rPr>
              <a:t>method </a:t>
            </a:r>
            <a:r>
              <a:rPr lang="en-US" dirty="0" smtClean="0">
                <a:solidFill>
                  <a:srgbClr val="FF0000"/>
                </a:solidFill>
              </a:rPr>
              <a:t>overriding</a:t>
            </a:r>
            <a:r>
              <a:rPr lang="en-US" i="1" dirty="0" smtClean="0"/>
              <a:t>. </a:t>
            </a:r>
            <a:endParaRPr lang="en-US" dirty="0" smtClean="0"/>
          </a:p>
          <a:p>
            <a:pPr algn="just"/>
            <a:r>
              <a:rPr lang="en-US" dirty="0" smtClean="0"/>
              <a:t>To </a:t>
            </a:r>
            <a:r>
              <a:rPr lang="en-US" dirty="0"/>
              <a:t>override a method, the method must be defined in the subclass using the same </a:t>
            </a:r>
            <a:r>
              <a:rPr lang="en-US" dirty="0" smtClean="0"/>
              <a:t>signature and </a:t>
            </a:r>
            <a:r>
              <a:rPr lang="en-US" dirty="0"/>
              <a:t>the same return type as in its superclass.</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12</a:t>
            </a:fld>
            <a:endParaRPr lang="en-IN"/>
          </a:p>
        </p:txBody>
      </p:sp>
    </p:spTree>
    <p:extLst>
      <p:ext uri="{BB962C8B-B14F-4D97-AF65-F5344CB8AC3E}">
        <p14:creationId xmlns:p14="http://schemas.microsoft.com/office/powerpoint/2010/main" val="51743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lstStyle/>
          <a:p>
            <a:r>
              <a:rPr lang="en-US" dirty="0"/>
              <a:t>The </a:t>
            </a:r>
            <a:r>
              <a:rPr lang="en-US" b="1" dirty="0" err="1"/>
              <a:t>toString</a:t>
            </a:r>
            <a:r>
              <a:rPr lang="en-US" b="1" dirty="0"/>
              <a:t>() </a:t>
            </a:r>
            <a:r>
              <a:rPr lang="en-US" dirty="0"/>
              <a:t>method is defined in the </a:t>
            </a:r>
            <a:r>
              <a:rPr lang="en-US" b="1" dirty="0" err="1"/>
              <a:t>GeometricObject</a:t>
            </a:r>
            <a:r>
              <a:rPr lang="en-US" b="1" dirty="0"/>
              <a:t> </a:t>
            </a:r>
            <a:r>
              <a:rPr lang="en-US" dirty="0"/>
              <a:t>class and modified in the </a:t>
            </a:r>
            <a:r>
              <a:rPr lang="en-US" b="1" dirty="0" smtClean="0"/>
              <a:t>Circle </a:t>
            </a:r>
            <a:r>
              <a:rPr lang="en-US" dirty="0" smtClean="0"/>
              <a:t>class</a:t>
            </a:r>
            <a:r>
              <a:rPr lang="en-US" dirty="0"/>
              <a:t>. Both methods can be used in the </a:t>
            </a:r>
            <a:r>
              <a:rPr lang="en-US" b="1" dirty="0"/>
              <a:t>Circle </a:t>
            </a:r>
            <a:r>
              <a:rPr lang="en-US" dirty="0" smtClean="0"/>
              <a:t>class.</a:t>
            </a:r>
          </a:p>
          <a:p>
            <a:r>
              <a:rPr lang="en-US" dirty="0"/>
              <a:t>To invoke the </a:t>
            </a:r>
            <a:r>
              <a:rPr lang="en-US" b="1" dirty="0" err="1"/>
              <a:t>toString</a:t>
            </a:r>
            <a:r>
              <a:rPr lang="en-US" b="1" dirty="0"/>
              <a:t> </a:t>
            </a:r>
            <a:r>
              <a:rPr lang="en-US" dirty="0"/>
              <a:t>method defined </a:t>
            </a:r>
            <a:r>
              <a:rPr lang="en-US" dirty="0" smtClean="0"/>
              <a:t>in the </a:t>
            </a:r>
            <a:r>
              <a:rPr lang="en-US" b="1" dirty="0" err="1"/>
              <a:t>GeometricObject</a:t>
            </a:r>
            <a:r>
              <a:rPr lang="en-US" b="1" dirty="0"/>
              <a:t> </a:t>
            </a:r>
            <a:r>
              <a:rPr lang="en-US" dirty="0"/>
              <a:t>class from the </a:t>
            </a:r>
            <a:r>
              <a:rPr lang="en-US" b="1" dirty="0"/>
              <a:t>Circle </a:t>
            </a:r>
            <a:r>
              <a:rPr lang="en-US" dirty="0"/>
              <a:t>class, use </a:t>
            </a:r>
            <a:r>
              <a:rPr lang="en-US" b="1" dirty="0" err="1"/>
              <a:t>super.toString</a:t>
            </a:r>
            <a:r>
              <a:rPr lang="en-US" b="1" dirty="0" smtClean="0"/>
              <a:t>().</a:t>
            </a:r>
            <a:endParaRPr lang="en-US" dirty="0" smtClean="0"/>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13</a:t>
            </a:fld>
            <a:endParaRPr lang="en-IN"/>
          </a:p>
        </p:txBody>
      </p:sp>
      <p:pic>
        <p:nvPicPr>
          <p:cNvPr id="6" name="Picture 5"/>
          <p:cNvPicPr>
            <a:picLocks noChangeAspect="1"/>
          </p:cNvPicPr>
          <p:nvPr/>
        </p:nvPicPr>
        <p:blipFill>
          <a:blip r:embed="rId2"/>
          <a:stretch>
            <a:fillRect/>
          </a:stretch>
        </p:blipFill>
        <p:spPr>
          <a:xfrm>
            <a:off x="2267744" y="5085184"/>
            <a:ext cx="5507461" cy="1512168"/>
          </a:xfrm>
          <a:prstGeom prst="rect">
            <a:avLst/>
          </a:prstGeom>
        </p:spPr>
      </p:pic>
    </p:spTree>
    <p:extLst>
      <p:ext uri="{BB962C8B-B14F-4D97-AF65-F5344CB8AC3E}">
        <p14:creationId xmlns:p14="http://schemas.microsoft.com/office/powerpoint/2010/main" val="3486334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77500" lnSpcReduction="20000"/>
          </a:bodyPr>
          <a:lstStyle/>
          <a:p>
            <a:pPr marL="82296" indent="0" algn="just">
              <a:buNone/>
            </a:pPr>
            <a:r>
              <a:rPr lang="en-US" dirty="0"/>
              <a:t>Several points are worth noting:</a:t>
            </a:r>
          </a:p>
          <a:p>
            <a:pPr marL="82296" indent="0" algn="just">
              <a:buNone/>
            </a:pPr>
            <a:r>
              <a:rPr lang="en-US" dirty="0"/>
              <a:t>■ An instance method can be overridden </a:t>
            </a:r>
            <a:r>
              <a:rPr lang="en-US" dirty="0">
                <a:solidFill>
                  <a:srgbClr val="FF0000"/>
                </a:solidFill>
              </a:rPr>
              <a:t>only if it is accessible</a:t>
            </a:r>
            <a:r>
              <a:rPr lang="en-US" dirty="0"/>
              <a:t>. Thus a private method </a:t>
            </a:r>
            <a:r>
              <a:rPr lang="en-US" dirty="0" smtClean="0">
                <a:solidFill>
                  <a:srgbClr val="FF0000"/>
                </a:solidFill>
              </a:rPr>
              <a:t>cannot be </a:t>
            </a:r>
            <a:r>
              <a:rPr lang="en-US" dirty="0">
                <a:solidFill>
                  <a:srgbClr val="FF0000"/>
                </a:solidFill>
              </a:rPr>
              <a:t>overridden</a:t>
            </a:r>
            <a:r>
              <a:rPr lang="en-US" dirty="0"/>
              <a:t>, because it is not accessible outside its own class. If a method </a:t>
            </a:r>
            <a:r>
              <a:rPr lang="en-US" dirty="0" smtClean="0"/>
              <a:t>defined in </a:t>
            </a:r>
            <a:r>
              <a:rPr lang="en-US" dirty="0"/>
              <a:t>a subclass is private in its superclass, the two methods are completely unrelated.</a:t>
            </a:r>
          </a:p>
          <a:p>
            <a:pPr marL="82296" indent="0" algn="just">
              <a:buNone/>
            </a:pPr>
            <a:r>
              <a:rPr lang="en-US" dirty="0"/>
              <a:t>■ Like an </a:t>
            </a:r>
            <a:r>
              <a:rPr lang="en-US" dirty="0">
                <a:solidFill>
                  <a:srgbClr val="FF0000"/>
                </a:solidFill>
              </a:rPr>
              <a:t>instance method, a static method can be inherited. However, a static </a:t>
            </a:r>
            <a:r>
              <a:rPr lang="en-US" dirty="0" smtClean="0">
                <a:solidFill>
                  <a:srgbClr val="FF0000"/>
                </a:solidFill>
              </a:rPr>
              <a:t>method cannot </a:t>
            </a:r>
            <a:r>
              <a:rPr lang="en-US" dirty="0">
                <a:solidFill>
                  <a:srgbClr val="FF0000"/>
                </a:solidFill>
              </a:rPr>
              <a:t>be overridden</a:t>
            </a:r>
            <a:r>
              <a:rPr lang="en-US" dirty="0"/>
              <a:t>. If a static method defined in the superclass </a:t>
            </a:r>
            <a:r>
              <a:rPr lang="en-US" dirty="0">
                <a:solidFill>
                  <a:srgbClr val="FF0000"/>
                </a:solidFill>
              </a:rPr>
              <a:t>is redefined in </a:t>
            </a:r>
            <a:r>
              <a:rPr lang="en-US" dirty="0" smtClean="0">
                <a:solidFill>
                  <a:srgbClr val="FF0000"/>
                </a:solidFill>
              </a:rPr>
              <a:t>a subclass</a:t>
            </a:r>
            <a:r>
              <a:rPr lang="en-US" dirty="0"/>
              <a:t>, the method defined in the superclass is hidden. The hidden static </a:t>
            </a:r>
            <a:r>
              <a:rPr lang="en-US" dirty="0" smtClean="0"/>
              <a:t>methods can </a:t>
            </a:r>
            <a:r>
              <a:rPr lang="en-US" dirty="0"/>
              <a:t>be invoked using the syntax </a:t>
            </a:r>
            <a:r>
              <a:rPr lang="en-US" b="1" dirty="0" err="1" smtClean="0"/>
              <a:t>SuperClassName.staticMethodName</a:t>
            </a:r>
            <a:r>
              <a:rPr lang="en-US" dirty="0"/>
              <a:t>.</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14</a:t>
            </a:fld>
            <a:endParaRPr lang="en-IN"/>
          </a:p>
        </p:txBody>
      </p:sp>
    </p:spTree>
    <p:extLst>
      <p:ext uri="{BB962C8B-B14F-4D97-AF65-F5344CB8AC3E}">
        <p14:creationId xmlns:p14="http://schemas.microsoft.com/office/powerpoint/2010/main" val="183932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15</a:t>
            </a:fld>
            <a:endParaRPr lang="en-IN"/>
          </a:p>
        </p:txBody>
      </p:sp>
      <p:pic>
        <p:nvPicPr>
          <p:cNvPr id="4" name="Picture 3"/>
          <p:cNvPicPr>
            <a:picLocks noChangeAspect="1"/>
          </p:cNvPicPr>
          <p:nvPr/>
        </p:nvPicPr>
        <p:blipFill>
          <a:blip r:embed="rId2"/>
          <a:stretch>
            <a:fillRect/>
          </a:stretch>
        </p:blipFill>
        <p:spPr>
          <a:xfrm>
            <a:off x="1811579" y="620688"/>
            <a:ext cx="5351221" cy="2973600"/>
          </a:xfrm>
          <a:prstGeom prst="rect">
            <a:avLst/>
          </a:prstGeom>
        </p:spPr>
      </p:pic>
      <p:sp>
        <p:nvSpPr>
          <p:cNvPr id="5" name="TextBox 4"/>
          <p:cNvSpPr txBox="1"/>
          <p:nvPr/>
        </p:nvSpPr>
        <p:spPr>
          <a:xfrm>
            <a:off x="2339752" y="4172992"/>
            <a:ext cx="3600400" cy="523220"/>
          </a:xfrm>
          <a:prstGeom prst="rect">
            <a:avLst/>
          </a:prstGeom>
          <a:noFill/>
        </p:spPr>
        <p:txBody>
          <a:bodyPr wrap="square" rtlCol="0">
            <a:spAutoFit/>
          </a:bodyPr>
          <a:lstStyle/>
          <a:p>
            <a:r>
              <a:rPr lang="en-US" sz="2800" u="sng" dirty="0" smtClean="0">
                <a:solidFill>
                  <a:srgbClr val="00B050"/>
                </a:solidFill>
              </a:rPr>
              <a:t>Output - Test1.java</a:t>
            </a:r>
            <a:endParaRPr lang="en-IN" sz="2800" u="sng" dirty="0">
              <a:solidFill>
                <a:srgbClr val="00B050"/>
              </a:solidFill>
            </a:endParaRPr>
          </a:p>
        </p:txBody>
      </p:sp>
    </p:spTree>
    <p:extLst>
      <p:ext uri="{BB962C8B-B14F-4D97-AF65-F5344CB8AC3E}">
        <p14:creationId xmlns:p14="http://schemas.microsoft.com/office/powerpoint/2010/main" val="26539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Vs Overloading</a:t>
            </a:r>
            <a:endParaRPr lang="en-IN" dirty="0"/>
          </a:p>
        </p:txBody>
      </p:sp>
      <p:sp>
        <p:nvSpPr>
          <p:cNvPr id="3" name="Content Placeholder 2"/>
          <p:cNvSpPr>
            <a:spLocks noGrp="1"/>
          </p:cNvSpPr>
          <p:nvPr>
            <p:ph idx="1"/>
          </p:nvPr>
        </p:nvSpPr>
        <p:spPr/>
        <p:txBody>
          <a:bodyPr/>
          <a:lstStyle/>
          <a:p>
            <a:pPr algn="just"/>
            <a:r>
              <a:rPr lang="en-US" dirty="0"/>
              <a:t>Overloading means to define multiple methods with the same name but different signatures.</a:t>
            </a:r>
          </a:p>
          <a:p>
            <a:pPr algn="just"/>
            <a:r>
              <a:rPr lang="en-US" dirty="0"/>
              <a:t>Overriding means to provide a new implementation for a method in the </a:t>
            </a:r>
            <a:r>
              <a:rPr lang="en-US" dirty="0" smtClean="0"/>
              <a:t>subclass.</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16</a:t>
            </a:fld>
            <a:endParaRPr lang="en-IN"/>
          </a:p>
        </p:txBody>
      </p:sp>
      <p:pic>
        <p:nvPicPr>
          <p:cNvPr id="6" name="Picture 5"/>
          <p:cNvPicPr>
            <a:picLocks noChangeAspect="1"/>
          </p:cNvPicPr>
          <p:nvPr/>
        </p:nvPicPr>
        <p:blipFill>
          <a:blip r:embed="rId2"/>
          <a:stretch>
            <a:fillRect/>
          </a:stretch>
        </p:blipFill>
        <p:spPr>
          <a:xfrm>
            <a:off x="1259632" y="2794544"/>
            <a:ext cx="3632580" cy="3436160"/>
          </a:xfrm>
          <a:prstGeom prst="rect">
            <a:avLst/>
          </a:prstGeom>
        </p:spPr>
      </p:pic>
      <p:pic>
        <p:nvPicPr>
          <p:cNvPr id="7" name="Picture 6"/>
          <p:cNvPicPr>
            <a:picLocks noChangeAspect="1"/>
          </p:cNvPicPr>
          <p:nvPr/>
        </p:nvPicPr>
        <p:blipFill>
          <a:blip r:embed="rId3"/>
          <a:stretch>
            <a:fillRect/>
          </a:stretch>
        </p:blipFill>
        <p:spPr>
          <a:xfrm>
            <a:off x="5131548" y="2794544"/>
            <a:ext cx="3710700" cy="3455040"/>
          </a:xfrm>
          <a:prstGeom prst="rect">
            <a:avLst/>
          </a:prstGeom>
        </p:spPr>
      </p:pic>
    </p:spTree>
    <p:extLst>
      <p:ext uri="{BB962C8B-B14F-4D97-AF65-F5344CB8AC3E}">
        <p14:creationId xmlns:p14="http://schemas.microsoft.com/office/powerpoint/2010/main" val="277083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a:bodyPr>
          <a:lstStyle/>
          <a:p>
            <a:pPr algn="just"/>
            <a:r>
              <a:rPr lang="en-US" dirty="0"/>
              <a:t>Overridden methods are in different classes related by inheritance; overloaded </a:t>
            </a:r>
            <a:r>
              <a:rPr lang="en-US" dirty="0" smtClean="0"/>
              <a:t>methods can </a:t>
            </a:r>
            <a:r>
              <a:rPr lang="en-US" dirty="0"/>
              <a:t>be either in the same class or different classes related by inheritance.</a:t>
            </a:r>
          </a:p>
          <a:p>
            <a:pPr algn="just"/>
            <a:r>
              <a:rPr lang="en-US" dirty="0" smtClean="0"/>
              <a:t>Overridden </a:t>
            </a:r>
            <a:r>
              <a:rPr lang="en-US" dirty="0"/>
              <a:t>methods have the same signature and return type; overloaded </a:t>
            </a:r>
            <a:r>
              <a:rPr lang="en-US" dirty="0" smtClean="0"/>
              <a:t>methods have </a:t>
            </a:r>
            <a:r>
              <a:rPr lang="en-US" dirty="0"/>
              <a:t>the same name but a different parameter list</a:t>
            </a:r>
            <a:r>
              <a:rPr lang="en-US" dirty="0" smtClean="0"/>
              <a:t>.</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17</a:t>
            </a:fld>
            <a:endParaRPr lang="en-IN"/>
          </a:p>
        </p:txBody>
      </p:sp>
    </p:spTree>
    <p:extLst>
      <p:ext uri="{BB962C8B-B14F-4D97-AF65-F5344CB8AC3E}">
        <p14:creationId xmlns:p14="http://schemas.microsoft.com/office/powerpoint/2010/main" val="2058841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@Override – </a:t>
            </a:r>
            <a:r>
              <a:rPr lang="en-US" dirty="0" smtClean="0"/>
              <a:t>annotation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sz="2000" dirty="0"/>
              <a:t>@Override annotation is used when we override a method in sub class</a:t>
            </a:r>
            <a:r>
              <a:rPr lang="en-US" sz="2000" dirty="0" smtClean="0"/>
              <a:t>. – </a:t>
            </a:r>
            <a:r>
              <a:rPr lang="en-US" sz="2000" u="sng" dirty="0" smtClean="0">
                <a:solidFill>
                  <a:srgbClr val="00B050"/>
                </a:solidFill>
              </a:rPr>
              <a:t>override.java</a:t>
            </a:r>
          </a:p>
          <a:p>
            <a:pPr algn="just"/>
            <a:r>
              <a:rPr lang="en-US" sz="2000" dirty="0"/>
              <a:t>Using @Override annotation while overriding a method is considered </a:t>
            </a:r>
            <a:r>
              <a:rPr lang="en-US" sz="2000" dirty="0">
                <a:solidFill>
                  <a:srgbClr val="FF0000"/>
                </a:solidFill>
              </a:rPr>
              <a:t>as a best practice for coding </a:t>
            </a:r>
            <a:r>
              <a:rPr lang="en-US" sz="2000" dirty="0"/>
              <a:t>in java because of the following two advantages</a:t>
            </a:r>
            <a:r>
              <a:rPr lang="en-US" sz="2000" dirty="0" smtClean="0"/>
              <a:t>:</a:t>
            </a:r>
          </a:p>
          <a:p>
            <a:pPr marL="717550" indent="-92075" algn="just">
              <a:buNone/>
            </a:pPr>
            <a:r>
              <a:rPr lang="en-US" sz="2000" dirty="0"/>
              <a:t>1) If programmer </a:t>
            </a:r>
            <a:r>
              <a:rPr lang="en-US" sz="2000" dirty="0">
                <a:solidFill>
                  <a:srgbClr val="FF0000"/>
                </a:solidFill>
              </a:rPr>
              <a:t>makes any mistake </a:t>
            </a:r>
            <a:r>
              <a:rPr lang="en-US" sz="2000" dirty="0"/>
              <a:t>such as wrong method name, wrong parameter types while overriding, you would </a:t>
            </a:r>
            <a:r>
              <a:rPr lang="en-US" sz="2000" dirty="0">
                <a:solidFill>
                  <a:srgbClr val="FF0000"/>
                </a:solidFill>
              </a:rPr>
              <a:t>get a compile time error</a:t>
            </a:r>
            <a:r>
              <a:rPr lang="en-US" sz="2000" dirty="0"/>
              <a:t>. As by using this annotation you instruct compiler that you are overriding this method. If you don’t use the annotation then the sub class method would behave as a new method (not the overriding method) in sub class.</a:t>
            </a:r>
          </a:p>
          <a:p>
            <a:pPr marL="717550" indent="-92075" algn="just">
              <a:buNone/>
            </a:pPr>
            <a:r>
              <a:rPr lang="en-US" sz="2000" dirty="0"/>
              <a:t>2) It improves the </a:t>
            </a:r>
            <a:r>
              <a:rPr lang="en-US" sz="2000" dirty="0">
                <a:solidFill>
                  <a:srgbClr val="FF0000"/>
                </a:solidFill>
              </a:rPr>
              <a:t>readability of the code</a:t>
            </a:r>
            <a:r>
              <a:rPr lang="en-US" sz="2000" dirty="0"/>
              <a:t>. So if you change the signature of overridden method then all the sub classes that overrides the particular method would </a:t>
            </a:r>
            <a:r>
              <a:rPr lang="en-US" sz="2000" dirty="0">
                <a:solidFill>
                  <a:srgbClr val="FF0000"/>
                </a:solidFill>
              </a:rPr>
              <a:t>throw a compilation error</a:t>
            </a:r>
            <a:r>
              <a:rPr lang="en-US" sz="2000" dirty="0"/>
              <a:t>, which would eventually help you to change the signature in the sub classes. If you have lots of classes in your application then this annotation would really help you to identify the classes that require changes when you change the signature of a method.</a:t>
            </a:r>
          </a:p>
          <a:p>
            <a:pPr algn="just"/>
            <a:endParaRPr lang="en-IN" sz="2000"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18</a:t>
            </a:fld>
            <a:endParaRPr lang="en-IN"/>
          </a:p>
        </p:txBody>
      </p:sp>
    </p:spTree>
    <p:extLst>
      <p:ext uri="{BB962C8B-B14F-4D97-AF65-F5344CB8AC3E}">
        <p14:creationId xmlns:p14="http://schemas.microsoft.com/office/powerpoint/2010/main" val="213726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 Class and </a:t>
            </a:r>
            <a:r>
              <a:rPr lang="en-US" dirty="0" err="1" smtClean="0"/>
              <a:t>toString</a:t>
            </a:r>
            <a:r>
              <a:rPr lang="en-US" dirty="0" smtClean="0"/>
              <a:t> method</a:t>
            </a:r>
            <a:endParaRPr lang="en-IN" dirty="0"/>
          </a:p>
        </p:txBody>
      </p:sp>
      <p:sp>
        <p:nvSpPr>
          <p:cNvPr id="3" name="Content Placeholder 2"/>
          <p:cNvSpPr>
            <a:spLocks noGrp="1"/>
          </p:cNvSpPr>
          <p:nvPr>
            <p:ph idx="1"/>
          </p:nvPr>
        </p:nvSpPr>
        <p:spPr/>
        <p:txBody>
          <a:bodyPr/>
          <a:lstStyle/>
          <a:p>
            <a:r>
              <a:rPr lang="en-US" dirty="0"/>
              <a:t>Every class in Java is descended from the </a:t>
            </a:r>
            <a:r>
              <a:rPr lang="en-US" b="1" dirty="0" err="1"/>
              <a:t>java.lang.Object</a:t>
            </a:r>
            <a:r>
              <a:rPr lang="en-US" b="1" dirty="0"/>
              <a:t> </a:t>
            </a:r>
            <a:r>
              <a:rPr lang="en-US" dirty="0"/>
              <a:t>class</a:t>
            </a:r>
            <a:r>
              <a:rPr lang="en-US" dirty="0" smtClean="0"/>
              <a:t>.</a:t>
            </a:r>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19</a:t>
            </a:fld>
            <a:endParaRPr lang="en-IN"/>
          </a:p>
        </p:txBody>
      </p:sp>
      <p:pic>
        <p:nvPicPr>
          <p:cNvPr id="6" name="Picture 5"/>
          <p:cNvPicPr>
            <a:picLocks noChangeAspect="1"/>
          </p:cNvPicPr>
          <p:nvPr/>
        </p:nvPicPr>
        <p:blipFill>
          <a:blip r:embed="rId2"/>
          <a:stretch>
            <a:fillRect/>
          </a:stretch>
        </p:blipFill>
        <p:spPr>
          <a:xfrm>
            <a:off x="1907704" y="2708920"/>
            <a:ext cx="6288661" cy="774080"/>
          </a:xfrm>
          <a:prstGeom prst="rect">
            <a:avLst/>
          </a:prstGeom>
        </p:spPr>
      </p:pic>
    </p:spTree>
    <p:extLst>
      <p:ext uri="{BB962C8B-B14F-4D97-AF65-F5344CB8AC3E}">
        <p14:creationId xmlns:p14="http://schemas.microsoft.com/office/powerpoint/2010/main" val="2531298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IN" dirty="0"/>
          </a:p>
        </p:txBody>
      </p:sp>
      <p:sp>
        <p:nvSpPr>
          <p:cNvPr id="3" name="Content Placeholder 2"/>
          <p:cNvSpPr>
            <a:spLocks noGrp="1"/>
          </p:cNvSpPr>
          <p:nvPr>
            <p:ph idx="1"/>
          </p:nvPr>
        </p:nvSpPr>
        <p:spPr/>
        <p:txBody>
          <a:bodyPr>
            <a:normAutofit/>
          </a:bodyPr>
          <a:lstStyle/>
          <a:p>
            <a:pPr algn="just"/>
            <a:r>
              <a:rPr lang="en-US" dirty="0"/>
              <a:t>Object-oriented programming allows you to define new classes from existing </a:t>
            </a:r>
            <a:r>
              <a:rPr lang="en-US" dirty="0" smtClean="0"/>
              <a:t>classes.  </a:t>
            </a:r>
            <a:r>
              <a:rPr lang="en-IN" dirty="0" smtClean="0"/>
              <a:t>This </a:t>
            </a:r>
            <a:r>
              <a:rPr lang="en-IN" dirty="0"/>
              <a:t>is called </a:t>
            </a:r>
            <a:r>
              <a:rPr lang="en-IN" dirty="0" smtClean="0">
                <a:solidFill>
                  <a:srgbClr val="FF0000"/>
                </a:solidFill>
              </a:rPr>
              <a:t>inheritance</a:t>
            </a:r>
            <a:r>
              <a:rPr lang="en-IN" dirty="0" smtClean="0"/>
              <a:t>. </a:t>
            </a:r>
          </a:p>
          <a:p>
            <a:pPr algn="just"/>
            <a:r>
              <a:rPr lang="en-US" dirty="0"/>
              <a:t>Inheritance is an important and powerful feature for reusing </a:t>
            </a:r>
            <a:r>
              <a:rPr lang="en-US" dirty="0" smtClean="0"/>
              <a:t>software/code. </a:t>
            </a:r>
            <a:r>
              <a:rPr lang="en-US" dirty="0"/>
              <a:t>Suppose you </a:t>
            </a:r>
            <a:r>
              <a:rPr lang="en-US" dirty="0" smtClean="0"/>
              <a:t>need to </a:t>
            </a:r>
            <a:r>
              <a:rPr lang="en-US" dirty="0"/>
              <a:t>define classes to model circles, rectangles, and triangles. These classes have many </a:t>
            </a:r>
            <a:r>
              <a:rPr lang="en-US" dirty="0" smtClean="0"/>
              <a:t>common </a:t>
            </a:r>
            <a:r>
              <a:rPr lang="en-IN" dirty="0" smtClean="0"/>
              <a:t>features</a:t>
            </a:r>
            <a:r>
              <a:rPr lang="en-IN" dirty="0"/>
              <a:t>.</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a:t>
            </a:fld>
            <a:endParaRPr lang="en-IN"/>
          </a:p>
        </p:txBody>
      </p:sp>
    </p:spTree>
    <p:extLst>
      <p:ext uri="{BB962C8B-B14F-4D97-AF65-F5344CB8AC3E}">
        <p14:creationId xmlns:p14="http://schemas.microsoft.com/office/powerpoint/2010/main" val="1392826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20</a:t>
            </a:fld>
            <a:endParaRPr lang="en-IN"/>
          </a:p>
        </p:txBody>
      </p:sp>
      <p:sp>
        <p:nvSpPr>
          <p:cNvPr id="4" name="Rectangle 3"/>
          <p:cNvSpPr/>
          <p:nvPr/>
        </p:nvSpPr>
        <p:spPr>
          <a:xfrm>
            <a:off x="1267384" y="306467"/>
            <a:ext cx="7560840" cy="6186309"/>
          </a:xfrm>
          <a:prstGeom prst="rect">
            <a:avLst/>
          </a:prstGeom>
        </p:spPr>
        <p:txBody>
          <a:bodyPr wrap="square">
            <a:spAutoFit/>
          </a:bodyPr>
          <a:lstStyle/>
          <a:p>
            <a:r>
              <a:rPr lang="en-US" dirty="0" smtClean="0">
                <a:solidFill>
                  <a:srgbClr val="000000"/>
                </a:solidFill>
                <a:latin typeface="TimesLTStd-Roman"/>
              </a:rPr>
              <a:t>Design </a:t>
            </a:r>
            <a:r>
              <a:rPr lang="en-US" dirty="0">
                <a:solidFill>
                  <a:srgbClr val="000000"/>
                </a:solidFill>
                <a:latin typeface="TimesLTStd-Roman"/>
              </a:rPr>
              <a:t>a class named </a:t>
            </a:r>
            <a:r>
              <a:rPr lang="en-US" b="1" dirty="0">
                <a:solidFill>
                  <a:srgbClr val="00AFF0"/>
                </a:solidFill>
                <a:latin typeface="LucidaSansTypewriterStd-Bd"/>
              </a:rPr>
              <a:t>Triangle </a:t>
            </a:r>
            <a:r>
              <a:rPr lang="en-US" dirty="0">
                <a:solidFill>
                  <a:srgbClr val="000000"/>
                </a:solidFill>
                <a:latin typeface="TimesLTStd-Roman"/>
              </a:rPr>
              <a:t>that </a:t>
            </a:r>
            <a:r>
              <a:rPr lang="en-US" dirty="0" smtClean="0">
                <a:solidFill>
                  <a:srgbClr val="000000"/>
                </a:solidFill>
                <a:latin typeface="TimesLTStd-Roman"/>
              </a:rPr>
              <a:t>extends </a:t>
            </a:r>
            <a:r>
              <a:rPr lang="en-IN" b="1" dirty="0" err="1" smtClean="0">
                <a:solidFill>
                  <a:srgbClr val="00AFF0"/>
                </a:solidFill>
                <a:latin typeface="LucidaSansTypewriterStd-Bd"/>
              </a:rPr>
              <a:t>GeometricObject</a:t>
            </a:r>
            <a:r>
              <a:rPr lang="en-IN" dirty="0">
                <a:solidFill>
                  <a:srgbClr val="000000"/>
                </a:solidFill>
                <a:latin typeface="TimesLTStd-Roman"/>
              </a:rPr>
              <a:t>. The class contains:</a:t>
            </a:r>
          </a:p>
          <a:p>
            <a:pPr algn="just"/>
            <a:r>
              <a:rPr lang="en-US" dirty="0">
                <a:solidFill>
                  <a:srgbClr val="005B7F"/>
                </a:solidFill>
                <a:latin typeface="ZapfDingbats"/>
              </a:rPr>
              <a:t>■ </a:t>
            </a:r>
            <a:r>
              <a:rPr lang="en-US" dirty="0">
                <a:solidFill>
                  <a:srgbClr val="000000"/>
                </a:solidFill>
                <a:latin typeface="TimesLTStd-Roman"/>
              </a:rPr>
              <a:t>Three </a:t>
            </a:r>
            <a:r>
              <a:rPr lang="en-US" b="1" dirty="0">
                <a:solidFill>
                  <a:srgbClr val="00AFF0"/>
                </a:solidFill>
                <a:latin typeface="LucidaSansTypewriterStd-Bd"/>
              </a:rPr>
              <a:t>double </a:t>
            </a:r>
            <a:r>
              <a:rPr lang="en-US" dirty="0">
                <a:solidFill>
                  <a:srgbClr val="000000"/>
                </a:solidFill>
                <a:latin typeface="TimesLTStd-Roman"/>
              </a:rPr>
              <a:t>data fields named </a:t>
            </a:r>
            <a:r>
              <a:rPr lang="en-US" b="1" dirty="0">
                <a:solidFill>
                  <a:srgbClr val="00AFF0"/>
                </a:solidFill>
                <a:latin typeface="LucidaSansTypewriterStd-Bd"/>
              </a:rPr>
              <a:t>side1</a:t>
            </a:r>
            <a:r>
              <a:rPr lang="en-US" dirty="0">
                <a:solidFill>
                  <a:srgbClr val="000000"/>
                </a:solidFill>
                <a:latin typeface="TimesLTStd-Roman"/>
              </a:rPr>
              <a:t>, </a:t>
            </a:r>
            <a:r>
              <a:rPr lang="en-US" b="1" dirty="0">
                <a:solidFill>
                  <a:srgbClr val="00AFF0"/>
                </a:solidFill>
                <a:latin typeface="LucidaSansTypewriterStd-Bd"/>
              </a:rPr>
              <a:t>side2</a:t>
            </a:r>
            <a:r>
              <a:rPr lang="en-US" dirty="0">
                <a:solidFill>
                  <a:srgbClr val="000000"/>
                </a:solidFill>
                <a:latin typeface="TimesLTStd-Roman"/>
              </a:rPr>
              <a:t>, and </a:t>
            </a:r>
            <a:r>
              <a:rPr lang="en-US" b="1" dirty="0">
                <a:solidFill>
                  <a:srgbClr val="00AFF0"/>
                </a:solidFill>
                <a:latin typeface="LucidaSansTypewriterStd-Bd"/>
              </a:rPr>
              <a:t>side3 </a:t>
            </a:r>
            <a:r>
              <a:rPr lang="en-US" dirty="0">
                <a:solidFill>
                  <a:srgbClr val="000000"/>
                </a:solidFill>
                <a:latin typeface="TimesLTStd-Roman"/>
              </a:rPr>
              <a:t>with default</a:t>
            </a:r>
          </a:p>
          <a:p>
            <a:pPr algn="just"/>
            <a:r>
              <a:rPr lang="en-US" dirty="0">
                <a:solidFill>
                  <a:srgbClr val="000000"/>
                </a:solidFill>
                <a:latin typeface="TimesLTStd-Roman"/>
              </a:rPr>
              <a:t>values </a:t>
            </a:r>
            <a:r>
              <a:rPr lang="en-US" b="1" dirty="0">
                <a:solidFill>
                  <a:srgbClr val="00AFF0"/>
                </a:solidFill>
                <a:latin typeface="LucidaSansTypewriterStd-Bd"/>
              </a:rPr>
              <a:t>1.0 </a:t>
            </a:r>
            <a:r>
              <a:rPr lang="en-US" dirty="0">
                <a:solidFill>
                  <a:srgbClr val="000000"/>
                </a:solidFill>
                <a:latin typeface="TimesLTStd-Roman"/>
              </a:rPr>
              <a:t>to denote three sides of the triangle.</a:t>
            </a:r>
          </a:p>
          <a:p>
            <a:pPr algn="just"/>
            <a:r>
              <a:rPr lang="en-US" dirty="0">
                <a:solidFill>
                  <a:srgbClr val="005B7F"/>
                </a:solidFill>
                <a:latin typeface="ZapfDingbats"/>
              </a:rPr>
              <a:t>■ </a:t>
            </a:r>
            <a:r>
              <a:rPr lang="en-US" dirty="0">
                <a:solidFill>
                  <a:srgbClr val="000000"/>
                </a:solidFill>
                <a:latin typeface="TimesLTStd-Roman"/>
              </a:rPr>
              <a:t>A no-</a:t>
            </a:r>
            <a:r>
              <a:rPr lang="en-US" dirty="0" err="1">
                <a:solidFill>
                  <a:srgbClr val="000000"/>
                </a:solidFill>
                <a:latin typeface="TimesLTStd-Roman"/>
              </a:rPr>
              <a:t>arg</a:t>
            </a:r>
            <a:r>
              <a:rPr lang="en-US" dirty="0">
                <a:solidFill>
                  <a:srgbClr val="000000"/>
                </a:solidFill>
                <a:latin typeface="TimesLTStd-Roman"/>
              </a:rPr>
              <a:t> constructor that creates a default triangle.</a:t>
            </a:r>
          </a:p>
          <a:p>
            <a:pPr algn="just"/>
            <a:r>
              <a:rPr lang="en-US" dirty="0">
                <a:solidFill>
                  <a:srgbClr val="005B7F"/>
                </a:solidFill>
                <a:latin typeface="ZapfDingbats"/>
              </a:rPr>
              <a:t>■ </a:t>
            </a:r>
            <a:r>
              <a:rPr lang="en-US" dirty="0">
                <a:solidFill>
                  <a:srgbClr val="000000"/>
                </a:solidFill>
                <a:latin typeface="TimesLTStd-Roman"/>
              </a:rPr>
              <a:t>A constructor that creates a triangle with the specified </a:t>
            </a:r>
            <a:r>
              <a:rPr lang="en-US" b="1" dirty="0">
                <a:solidFill>
                  <a:srgbClr val="00AFF0"/>
                </a:solidFill>
                <a:latin typeface="LucidaSansTypewriterStd-Bd"/>
              </a:rPr>
              <a:t>side1</a:t>
            </a:r>
            <a:r>
              <a:rPr lang="en-US" dirty="0">
                <a:solidFill>
                  <a:srgbClr val="000000"/>
                </a:solidFill>
                <a:latin typeface="TimesLTStd-Roman"/>
              </a:rPr>
              <a:t>, </a:t>
            </a:r>
            <a:r>
              <a:rPr lang="en-US" b="1" dirty="0">
                <a:solidFill>
                  <a:srgbClr val="00AFF0"/>
                </a:solidFill>
                <a:latin typeface="LucidaSansTypewriterStd-Bd"/>
              </a:rPr>
              <a:t>side2</a:t>
            </a:r>
            <a:r>
              <a:rPr lang="en-US" dirty="0">
                <a:solidFill>
                  <a:srgbClr val="000000"/>
                </a:solidFill>
                <a:latin typeface="TimesLTStd-Roman"/>
              </a:rPr>
              <a:t>, </a:t>
            </a:r>
            <a:r>
              <a:rPr lang="en-US" dirty="0" smtClean="0">
                <a:solidFill>
                  <a:srgbClr val="000000"/>
                </a:solidFill>
                <a:latin typeface="TimesLTStd-Roman"/>
              </a:rPr>
              <a:t>and </a:t>
            </a:r>
            <a:r>
              <a:rPr lang="en-IN" b="1" dirty="0" smtClean="0">
                <a:solidFill>
                  <a:srgbClr val="00AFF0"/>
                </a:solidFill>
                <a:latin typeface="LucidaSansTypewriterStd-Bd"/>
              </a:rPr>
              <a:t>side3</a:t>
            </a:r>
            <a:r>
              <a:rPr lang="en-IN" dirty="0">
                <a:solidFill>
                  <a:srgbClr val="000000"/>
                </a:solidFill>
                <a:latin typeface="TimesLTStd-Roman"/>
              </a:rPr>
              <a:t>.</a:t>
            </a:r>
          </a:p>
          <a:p>
            <a:pPr algn="just"/>
            <a:r>
              <a:rPr lang="en-US" dirty="0">
                <a:solidFill>
                  <a:srgbClr val="005B7F"/>
                </a:solidFill>
                <a:latin typeface="ZapfDingbats"/>
              </a:rPr>
              <a:t>■ </a:t>
            </a:r>
            <a:r>
              <a:rPr lang="en-US" dirty="0">
                <a:solidFill>
                  <a:srgbClr val="000000"/>
                </a:solidFill>
                <a:latin typeface="TimesLTStd-Roman"/>
              </a:rPr>
              <a:t>The </a:t>
            </a:r>
            <a:r>
              <a:rPr lang="en-US" dirty="0" err="1">
                <a:solidFill>
                  <a:srgbClr val="000000"/>
                </a:solidFill>
                <a:latin typeface="TimesLTStd-Roman"/>
              </a:rPr>
              <a:t>accessor</a:t>
            </a:r>
            <a:r>
              <a:rPr lang="en-US" dirty="0">
                <a:solidFill>
                  <a:srgbClr val="000000"/>
                </a:solidFill>
                <a:latin typeface="TimesLTStd-Roman"/>
              </a:rPr>
              <a:t> methods for all three data fields.</a:t>
            </a:r>
          </a:p>
          <a:p>
            <a:pPr algn="just"/>
            <a:r>
              <a:rPr lang="en-US" dirty="0">
                <a:solidFill>
                  <a:srgbClr val="005B7F"/>
                </a:solidFill>
                <a:latin typeface="ZapfDingbats"/>
              </a:rPr>
              <a:t>■ </a:t>
            </a:r>
            <a:r>
              <a:rPr lang="en-US" dirty="0">
                <a:solidFill>
                  <a:srgbClr val="000000"/>
                </a:solidFill>
                <a:latin typeface="TimesLTStd-Roman"/>
              </a:rPr>
              <a:t>A method named </a:t>
            </a:r>
            <a:r>
              <a:rPr lang="en-US" b="1" dirty="0" err="1">
                <a:solidFill>
                  <a:srgbClr val="00AFF0"/>
                </a:solidFill>
                <a:latin typeface="LucidaSansTypewriterStd-Bd"/>
              </a:rPr>
              <a:t>getArea</a:t>
            </a:r>
            <a:r>
              <a:rPr lang="en-US" b="1" dirty="0">
                <a:solidFill>
                  <a:srgbClr val="00AFF0"/>
                </a:solidFill>
                <a:latin typeface="LucidaSansTypewriterStd-Bd"/>
              </a:rPr>
              <a:t>() </a:t>
            </a:r>
            <a:r>
              <a:rPr lang="en-US" dirty="0">
                <a:solidFill>
                  <a:srgbClr val="000000"/>
                </a:solidFill>
                <a:latin typeface="TimesLTStd-Roman"/>
              </a:rPr>
              <a:t>that returns the area of this triangle.</a:t>
            </a:r>
          </a:p>
          <a:p>
            <a:pPr algn="just"/>
            <a:r>
              <a:rPr lang="en-US" dirty="0">
                <a:solidFill>
                  <a:srgbClr val="005B7F"/>
                </a:solidFill>
                <a:latin typeface="ZapfDingbats"/>
              </a:rPr>
              <a:t>■ </a:t>
            </a:r>
            <a:r>
              <a:rPr lang="en-US" dirty="0">
                <a:solidFill>
                  <a:srgbClr val="000000"/>
                </a:solidFill>
                <a:latin typeface="TimesLTStd-Roman"/>
              </a:rPr>
              <a:t>A method named </a:t>
            </a:r>
            <a:r>
              <a:rPr lang="en-US" b="1" dirty="0" err="1">
                <a:solidFill>
                  <a:srgbClr val="00AFF0"/>
                </a:solidFill>
                <a:latin typeface="LucidaSansTypewriterStd-Bd"/>
              </a:rPr>
              <a:t>getPerimeter</a:t>
            </a:r>
            <a:r>
              <a:rPr lang="en-US" b="1" dirty="0">
                <a:solidFill>
                  <a:srgbClr val="00AFF0"/>
                </a:solidFill>
                <a:latin typeface="LucidaSansTypewriterStd-Bd"/>
              </a:rPr>
              <a:t>() </a:t>
            </a:r>
            <a:r>
              <a:rPr lang="en-US" dirty="0">
                <a:solidFill>
                  <a:srgbClr val="000000"/>
                </a:solidFill>
                <a:latin typeface="TimesLTStd-Roman"/>
              </a:rPr>
              <a:t>that returns the perimeter of this triangle.</a:t>
            </a:r>
          </a:p>
          <a:p>
            <a:pPr algn="just"/>
            <a:r>
              <a:rPr lang="en-US" dirty="0">
                <a:solidFill>
                  <a:srgbClr val="005B7F"/>
                </a:solidFill>
                <a:latin typeface="ZapfDingbats"/>
              </a:rPr>
              <a:t>■ </a:t>
            </a:r>
            <a:r>
              <a:rPr lang="en-US" dirty="0">
                <a:solidFill>
                  <a:srgbClr val="000000"/>
                </a:solidFill>
                <a:latin typeface="TimesLTStd-Roman"/>
              </a:rPr>
              <a:t>A method named </a:t>
            </a:r>
            <a:r>
              <a:rPr lang="en-US" b="1" dirty="0" err="1">
                <a:solidFill>
                  <a:srgbClr val="00AFF0"/>
                </a:solidFill>
                <a:latin typeface="LucidaSansTypewriterStd-Bd"/>
              </a:rPr>
              <a:t>toString</a:t>
            </a:r>
            <a:r>
              <a:rPr lang="en-US" b="1" dirty="0">
                <a:solidFill>
                  <a:srgbClr val="00AFF0"/>
                </a:solidFill>
                <a:latin typeface="LucidaSansTypewriterStd-Bd"/>
              </a:rPr>
              <a:t>() </a:t>
            </a:r>
            <a:r>
              <a:rPr lang="en-US" dirty="0">
                <a:solidFill>
                  <a:srgbClr val="000000"/>
                </a:solidFill>
                <a:latin typeface="TimesLTStd-Roman"/>
              </a:rPr>
              <a:t>that returns a string description for the triangle.</a:t>
            </a:r>
          </a:p>
          <a:p>
            <a:r>
              <a:rPr lang="en-US" dirty="0" smtClean="0">
                <a:solidFill>
                  <a:srgbClr val="000000"/>
                </a:solidFill>
                <a:latin typeface="TimesLTStd-Roman"/>
              </a:rPr>
              <a:t>The </a:t>
            </a:r>
            <a:r>
              <a:rPr lang="en-US" b="1" dirty="0" err="1">
                <a:solidFill>
                  <a:srgbClr val="00AFF0"/>
                </a:solidFill>
                <a:latin typeface="LucidaSansTypewriterStd-Bd"/>
              </a:rPr>
              <a:t>toString</a:t>
            </a:r>
            <a:r>
              <a:rPr lang="en-US" b="1" dirty="0">
                <a:solidFill>
                  <a:srgbClr val="00AFF0"/>
                </a:solidFill>
                <a:latin typeface="LucidaSansTypewriterStd-Bd"/>
              </a:rPr>
              <a:t>() </a:t>
            </a:r>
            <a:r>
              <a:rPr lang="en-US" dirty="0">
                <a:solidFill>
                  <a:srgbClr val="000000"/>
                </a:solidFill>
                <a:latin typeface="TimesLTStd-Roman"/>
              </a:rPr>
              <a:t>method is implemented as follows:</a:t>
            </a:r>
          </a:p>
          <a:p>
            <a:r>
              <a:rPr lang="en-IN" b="1" dirty="0">
                <a:solidFill>
                  <a:srgbClr val="005B7F"/>
                </a:solidFill>
                <a:latin typeface="LucidaSansTypewriterStd-Bd"/>
              </a:rPr>
              <a:t>return </a:t>
            </a:r>
            <a:r>
              <a:rPr lang="en-IN" b="1" dirty="0">
                <a:solidFill>
                  <a:srgbClr val="00AFF0"/>
                </a:solidFill>
                <a:latin typeface="LucidaSansTypewriterStd-Bd"/>
              </a:rPr>
              <a:t>"Triangle: side1 = " </a:t>
            </a:r>
            <a:r>
              <a:rPr lang="en-IN" dirty="0">
                <a:solidFill>
                  <a:srgbClr val="000000"/>
                </a:solidFill>
                <a:latin typeface="LucidaSansTypewriterStd"/>
              </a:rPr>
              <a:t>+ side1 + </a:t>
            </a:r>
            <a:r>
              <a:rPr lang="en-IN" b="1" dirty="0">
                <a:solidFill>
                  <a:srgbClr val="00AFF0"/>
                </a:solidFill>
                <a:latin typeface="LucidaSansTypewriterStd-Bd"/>
              </a:rPr>
              <a:t>" side2 = " </a:t>
            </a:r>
            <a:r>
              <a:rPr lang="en-IN" dirty="0">
                <a:solidFill>
                  <a:srgbClr val="000000"/>
                </a:solidFill>
                <a:latin typeface="LucidaSansTypewriterStd"/>
              </a:rPr>
              <a:t>+ side2 +</a:t>
            </a:r>
          </a:p>
          <a:p>
            <a:r>
              <a:rPr lang="en-IN" b="1" dirty="0">
                <a:solidFill>
                  <a:srgbClr val="00AFF0"/>
                </a:solidFill>
                <a:latin typeface="LucidaSansTypewriterStd-Bd"/>
              </a:rPr>
              <a:t>" side3 = " </a:t>
            </a:r>
            <a:r>
              <a:rPr lang="en-IN" dirty="0">
                <a:solidFill>
                  <a:srgbClr val="000000"/>
                </a:solidFill>
                <a:latin typeface="LucidaSansTypewriterStd"/>
              </a:rPr>
              <a:t>+ side3;</a:t>
            </a:r>
          </a:p>
          <a:p>
            <a:pPr algn="just"/>
            <a:r>
              <a:rPr lang="en-US" dirty="0" smtClean="0">
                <a:solidFill>
                  <a:srgbClr val="000000"/>
                </a:solidFill>
                <a:latin typeface="TimesLTStd-Roman"/>
              </a:rPr>
              <a:t>Write </a:t>
            </a:r>
            <a:r>
              <a:rPr lang="en-US" dirty="0">
                <a:solidFill>
                  <a:srgbClr val="000000"/>
                </a:solidFill>
                <a:latin typeface="TimesLTStd-Roman"/>
              </a:rPr>
              <a:t>a test program that prompts the user to enter </a:t>
            </a:r>
            <a:r>
              <a:rPr lang="en-US" dirty="0" smtClean="0">
                <a:solidFill>
                  <a:srgbClr val="000000"/>
                </a:solidFill>
                <a:latin typeface="TimesLTStd-Roman"/>
              </a:rPr>
              <a:t>three sides </a:t>
            </a:r>
            <a:r>
              <a:rPr lang="en-US" dirty="0">
                <a:solidFill>
                  <a:srgbClr val="000000"/>
                </a:solidFill>
                <a:latin typeface="TimesLTStd-Roman"/>
              </a:rPr>
              <a:t>of the triangle, a color, and a Boolean value to indicate whether the </a:t>
            </a:r>
            <a:r>
              <a:rPr lang="en-US" dirty="0" smtClean="0">
                <a:solidFill>
                  <a:srgbClr val="000000"/>
                </a:solidFill>
                <a:latin typeface="TimesLTStd-Roman"/>
              </a:rPr>
              <a:t>triangle is </a:t>
            </a:r>
            <a:r>
              <a:rPr lang="en-US" dirty="0">
                <a:solidFill>
                  <a:srgbClr val="000000"/>
                </a:solidFill>
                <a:latin typeface="TimesLTStd-Roman"/>
              </a:rPr>
              <a:t>filled. The program should create a </a:t>
            </a:r>
            <a:r>
              <a:rPr lang="en-US" b="1" dirty="0">
                <a:solidFill>
                  <a:srgbClr val="00AFF0"/>
                </a:solidFill>
                <a:latin typeface="LucidaSansTypewriterStd-Bd"/>
              </a:rPr>
              <a:t>Triangle </a:t>
            </a:r>
            <a:r>
              <a:rPr lang="en-US" dirty="0">
                <a:solidFill>
                  <a:srgbClr val="000000"/>
                </a:solidFill>
                <a:latin typeface="TimesLTStd-Roman"/>
              </a:rPr>
              <a:t>object with these sides and </a:t>
            </a:r>
            <a:r>
              <a:rPr lang="en-US" dirty="0" smtClean="0">
                <a:solidFill>
                  <a:srgbClr val="000000"/>
                </a:solidFill>
                <a:latin typeface="TimesLTStd-Roman"/>
              </a:rPr>
              <a:t>set the </a:t>
            </a:r>
            <a:r>
              <a:rPr lang="en-US" b="1" dirty="0">
                <a:solidFill>
                  <a:srgbClr val="00AFF0"/>
                </a:solidFill>
                <a:latin typeface="LucidaSansTypewriterStd-Bd"/>
              </a:rPr>
              <a:t>color </a:t>
            </a:r>
            <a:r>
              <a:rPr lang="en-US" dirty="0">
                <a:solidFill>
                  <a:srgbClr val="000000"/>
                </a:solidFill>
                <a:latin typeface="TimesLTStd-Roman"/>
              </a:rPr>
              <a:t>and </a:t>
            </a:r>
            <a:r>
              <a:rPr lang="en-US" b="1" dirty="0">
                <a:solidFill>
                  <a:srgbClr val="00AFF0"/>
                </a:solidFill>
                <a:latin typeface="LucidaSansTypewriterStd-Bd"/>
              </a:rPr>
              <a:t>filled </a:t>
            </a:r>
            <a:r>
              <a:rPr lang="en-US" dirty="0">
                <a:solidFill>
                  <a:srgbClr val="000000"/>
                </a:solidFill>
                <a:latin typeface="TimesLTStd-Roman"/>
              </a:rPr>
              <a:t>properties using the input. The program should </a:t>
            </a:r>
            <a:r>
              <a:rPr lang="en-US" dirty="0" smtClean="0">
                <a:solidFill>
                  <a:srgbClr val="000000"/>
                </a:solidFill>
                <a:latin typeface="TimesLTStd-Roman"/>
              </a:rPr>
              <a:t>display the </a:t>
            </a:r>
            <a:r>
              <a:rPr lang="en-US" dirty="0">
                <a:solidFill>
                  <a:srgbClr val="000000"/>
                </a:solidFill>
                <a:latin typeface="TimesLTStd-Roman"/>
              </a:rPr>
              <a:t>area, perimeter, color, and true or false to indicate whether it is filled or not.</a:t>
            </a:r>
            <a:endParaRPr lang="en-IN" dirty="0"/>
          </a:p>
        </p:txBody>
      </p:sp>
    </p:spTree>
    <p:extLst>
      <p:ext uri="{BB962C8B-B14F-4D97-AF65-F5344CB8AC3E}">
        <p14:creationId xmlns:p14="http://schemas.microsoft.com/office/powerpoint/2010/main" val="230889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a:t>
            </a:r>
            <a:endParaRPr lang="en-IN" dirty="0"/>
          </a:p>
        </p:txBody>
      </p:sp>
      <p:sp>
        <p:nvSpPr>
          <p:cNvPr id="3" name="Content Placeholder 2"/>
          <p:cNvSpPr>
            <a:spLocks noGrp="1"/>
          </p:cNvSpPr>
          <p:nvPr>
            <p:ph idx="1"/>
          </p:nvPr>
        </p:nvSpPr>
        <p:spPr/>
        <p:txBody>
          <a:bodyPr>
            <a:normAutofit fontScale="77500" lnSpcReduction="20000"/>
          </a:bodyPr>
          <a:lstStyle/>
          <a:p>
            <a:pPr algn="just"/>
            <a:r>
              <a:rPr lang="en-US" dirty="0"/>
              <a:t>Polymorphism means that a variable of a </a:t>
            </a:r>
            <a:r>
              <a:rPr lang="en-US" dirty="0" err="1"/>
              <a:t>supertype</a:t>
            </a:r>
            <a:r>
              <a:rPr lang="en-US" dirty="0"/>
              <a:t> can refer to a subtype </a:t>
            </a:r>
            <a:r>
              <a:rPr lang="en-US" dirty="0" smtClean="0"/>
              <a:t>object. </a:t>
            </a:r>
          </a:p>
          <a:p>
            <a:pPr algn="just"/>
            <a:r>
              <a:rPr lang="en-US" dirty="0"/>
              <a:t>First, let us define two useful terms: subtype and </a:t>
            </a:r>
            <a:r>
              <a:rPr lang="en-US" dirty="0" err="1"/>
              <a:t>supertype</a:t>
            </a:r>
            <a:r>
              <a:rPr lang="en-US" dirty="0"/>
              <a:t>. A class defines a type. </a:t>
            </a:r>
            <a:endParaRPr lang="en-US" dirty="0" smtClean="0"/>
          </a:p>
          <a:p>
            <a:pPr algn="just"/>
            <a:r>
              <a:rPr lang="en-US" dirty="0" smtClean="0"/>
              <a:t>A type </a:t>
            </a:r>
            <a:r>
              <a:rPr lang="en-US" dirty="0"/>
              <a:t>defined by a subclass is called a </a:t>
            </a:r>
            <a:r>
              <a:rPr lang="en-US" i="1" dirty="0"/>
              <a:t>subtype</a:t>
            </a:r>
            <a:r>
              <a:rPr lang="en-US" dirty="0"/>
              <a:t>, and a type defined by its superclass is </a:t>
            </a:r>
            <a:r>
              <a:rPr lang="en-US" dirty="0" smtClean="0"/>
              <a:t>called a </a:t>
            </a:r>
            <a:r>
              <a:rPr lang="en-US" i="1" dirty="0" err="1"/>
              <a:t>supertype</a:t>
            </a:r>
            <a:r>
              <a:rPr lang="en-US" dirty="0"/>
              <a:t>. Therefore, you can say that </a:t>
            </a:r>
            <a:r>
              <a:rPr lang="en-US" b="1" dirty="0"/>
              <a:t>Circle </a:t>
            </a:r>
            <a:r>
              <a:rPr lang="en-US" dirty="0"/>
              <a:t>is a subtype </a:t>
            </a:r>
            <a:r>
              <a:rPr lang="en-US" dirty="0" smtClean="0"/>
              <a:t>of </a:t>
            </a:r>
            <a:r>
              <a:rPr lang="en-US" b="1" dirty="0" err="1" smtClean="0"/>
              <a:t>GeometricObject</a:t>
            </a:r>
            <a:r>
              <a:rPr lang="en-US" b="1" dirty="0" smtClean="0"/>
              <a:t> </a:t>
            </a:r>
            <a:r>
              <a:rPr lang="en-US" dirty="0" smtClean="0"/>
              <a:t>and </a:t>
            </a:r>
            <a:r>
              <a:rPr lang="en-US" b="1" dirty="0" err="1" smtClean="0"/>
              <a:t>GeometricObject</a:t>
            </a:r>
            <a:r>
              <a:rPr lang="en-US" b="1" dirty="0" smtClean="0"/>
              <a:t> </a:t>
            </a:r>
            <a:r>
              <a:rPr lang="en-US" dirty="0"/>
              <a:t>is a </a:t>
            </a:r>
            <a:r>
              <a:rPr lang="en-US" dirty="0" err="1"/>
              <a:t>supertype</a:t>
            </a:r>
            <a:r>
              <a:rPr lang="en-US" dirty="0"/>
              <a:t> for </a:t>
            </a:r>
            <a:r>
              <a:rPr lang="en-US" b="1" dirty="0" smtClean="0"/>
              <a:t>Circle. </a:t>
            </a:r>
          </a:p>
          <a:p>
            <a:pPr algn="just"/>
            <a:r>
              <a:rPr lang="en-US" dirty="0"/>
              <a:t>A subclass is a specialization of its superclass; every instance of </a:t>
            </a:r>
            <a:r>
              <a:rPr lang="en-US" dirty="0" smtClean="0"/>
              <a:t>a subclass </a:t>
            </a:r>
            <a:r>
              <a:rPr lang="en-US" dirty="0"/>
              <a:t>is also an instance of its superclass, but not vice </a:t>
            </a:r>
            <a:r>
              <a:rPr lang="en-US" dirty="0" smtClean="0"/>
              <a:t>versa. </a:t>
            </a:r>
          </a:p>
          <a:p>
            <a:pPr algn="just"/>
            <a:r>
              <a:rPr lang="en-IN" dirty="0"/>
              <a:t>Therefore, you can </a:t>
            </a:r>
            <a:r>
              <a:rPr lang="en-IN" dirty="0" smtClean="0"/>
              <a:t>always </a:t>
            </a:r>
            <a:r>
              <a:rPr lang="en-US" dirty="0" smtClean="0"/>
              <a:t>pass </a:t>
            </a:r>
            <a:r>
              <a:rPr lang="en-US" dirty="0"/>
              <a:t>an instance of a subclass to a parameter of its superclass </a:t>
            </a:r>
            <a:r>
              <a:rPr lang="en-US" dirty="0" smtClean="0"/>
              <a:t>type. </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21</a:t>
            </a:fld>
            <a:endParaRPr lang="en-IN"/>
          </a:p>
        </p:txBody>
      </p:sp>
      <p:pic>
        <p:nvPicPr>
          <p:cNvPr id="6" name="Picture 5"/>
          <p:cNvPicPr>
            <a:picLocks noChangeAspect="1"/>
          </p:cNvPicPr>
          <p:nvPr/>
        </p:nvPicPr>
        <p:blipFill>
          <a:blip r:embed="rId2"/>
          <a:stretch>
            <a:fillRect/>
          </a:stretch>
        </p:blipFill>
        <p:spPr>
          <a:xfrm>
            <a:off x="2235617" y="3126395"/>
            <a:ext cx="5898061" cy="3417280"/>
          </a:xfrm>
          <a:prstGeom prst="rect">
            <a:avLst/>
          </a:prstGeom>
          <a:ln w="28575">
            <a:solidFill>
              <a:schemeClr val="tx1"/>
            </a:solidFill>
          </a:ln>
        </p:spPr>
      </p:pic>
    </p:spTree>
    <p:extLst>
      <p:ext uri="{BB962C8B-B14F-4D97-AF65-F5344CB8AC3E}">
        <p14:creationId xmlns:p14="http://schemas.microsoft.com/office/powerpoint/2010/main" val="16817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t>
            </a:r>
            <a:r>
              <a:rPr lang="en-US" dirty="0" err="1" smtClean="0"/>
              <a:t>Vs</a:t>
            </a:r>
            <a:r>
              <a:rPr lang="en-US" dirty="0" smtClean="0"/>
              <a:t> Dynamic binding</a:t>
            </a:r>
            <a:endParaRPr lang="en-IN" dirty="0"/>
          </a:p>
        </p:txBody>
      </p:sp>
      <p:sp>
        <p:nvSpPr>
          <p:cNvPr id="3" name="Content Placeholder 2"/>
          <p:cNvSpPr>
            <a:spLocks noGrp="1"/>
          </p:cNvSpPr>
          <p:nvPr>
            <p:ph idx="1"/>
          </p:nvPr>
        </p:nvSpPr>
        <p:spPr/>
        <p:txBody>
          <a:bodyPr/>
          <a:lstStyle/>
          <a:p>
            <a:pPr algn="just"/>
            <a:r>
              <a:rPr lang="en-US" dirty="0"/>
              <a:t>Connecting a method call to the method body is known as binding.</a:t>
            </a:r>
          </a:p>
          <a:p>
            <a:pPr marL="82296" indent="0" algn="just">
              <a:buNone/>
            </a:pPr>
            <a:r>
              <a:rPr lang="en-US" dirty="0"/>
              <a:t>There are two types of binding</a:t>
            </a:r>
          </a:p>
          <a:p>
            <a:pPr algn="just"/>
            <a:r>
              <a:rPr lang="en-US" dirty="0"/>
              <a:t>Static Binding (also known as Early Binding).</a:t>
            </a:r>
          </a:p>
          <a:p>
            <a:pPr algn="just"/>
            <a:r>
              <a:rPr lang="en-US" dirty="0"/>
              <a:t>Dynamic Binding (also known as Late Binding).</a:t>
            </a:r>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22</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276872"/>
            <a:ext cx="3943350" cy="3590925"/>
          </a:xfrm>
          <a:prstGeom prst="rect">
            <a:avLst/>
          </a:prstGeom>
          <a:ln w="38100">
            <a:solidFill>
              <a:schemeClr val="tx1"/>
            </a:solidFill>
          </a:ln>
        </p:spPr>
      </p:pic>
    </p:spTree>
    <p:extLst>
      <p:ext uri="{BB962C8B-B14F-4D97-AF65-F5344CB8AC3E}">
        <p14:creationId xmlns:p14="http://schemas.microsoft.com/office/powerpoint/2010/main" val="14435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Binding</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US" dirty="0"/>
              <a:t>A method can be implemented in several classes along the inheritance chain. The </a:t>
            </a:r>
            <a:r>
              <a:rPr lang="en-US" dirty="0" smtClean="0"/>
              <a:t>JVM  decides </a:t>
            </a:r>
            <a:r>
              <a:rPr lang="en-US" dirty="0"/>
              <a:t>which method is invoked at </a:t>
            </a:r>
            <a:r>
              <a:rPr lang="en-US" dirty="0" smtClean="0"/>
              <a:t>runtime.</a:t>
            </a:r>
          </a:p>
          <a:p>
            <a:pPr algn="just"/>
            <a:r>
              <a:rPr lang="en-IN" dirty="0"/>
              <a:t>The type </a:t>
            </a:r>
            <a:r>
              <a:rPr lang="en-IN" dirty="0" smtClean="0"/>
              <a:t>that </a:t>
            </a:r>
            <a:r>
              <a:rPr lang="en-US" dirty="0" smtClean="0"/>
              <a:t>declares </a:t>
            </a:r>
            <a:r>
              <a:rPr lang="en-US" dirty="0"/>
              <a:t>a variable is called the variable’s </a:t>
            </a:r>
            <a:r>
              <a:rPr lang="en-US" i="1" dirty="0">
                <a:solidFill>
                  <a:srgbClr val="FF0000"/>
                </a:solidFill>
              </a:rPr>
              <a:t>declared type</a:t>
            </a:r>
            <a:r>
              <a:rPr lang="en-US" dirty="0"/>
              <a:t>. Here </a:t>
            </a:r>
            <a:r>
              <a:rPr lang="en-US" b="1" dirty="0" smtClean="0"/>
              <a:t>o</a:t>
            </a:r>
            <a:r>
              <a:rPr lang="en-US" dirty="0" smtClean="0"/>
              <a:t>’s declared </a:t>
            </a:r>
            <a:r>
              <a:rPr lang="en-US" dirty="0"/>
              <a:t>type is </a:t>
            </a:r>
            <a:r>
              <a:rPr lang="en-US" b="1" dirty="0"/>
              <a:t>Object</a:t>
            </a:r>
            <a:r>
              <a:rPr lang="en-US" dirty="0"/>
              <a:t>. </a:t>
            </a:r>
            <a:endParaRPr lang="en-US" dirty="0" smtClean="0"/>
          </a:p>
          <a:p>
            <a:pPr algn="just"/>
            <a:r>
              <a:rPr lang="en-US" dirty="0" smtClean="0"/>
              <a:t>A variable </a:t>
            </a:r>
            <a:r>
              <a:rPr lang="en-US" dirty="0"/>
              <a:t>of a reference type can hold a </a:t>
            </a:r>
            <a:r>
              <a:rPr lang="en-US" b="1" dirty="0"/>
              <a:t>null </a:t>
            </a:r>
            <a:r>
              <a:rPr lang="en-US" dirty="0"/>
              <a:t>value or a reference to an instance of the </a:t>
            </a:r>
            <a:r>
              <a:rPr lang="en-US" dirty="0" smtClean="0"/>
              <a:t>declared </a:t>
            </a:r>
            <a:r>
              <a:rPr lang="en-IN" dirty="0" smtClean="0"/>
              <a:t>type.</a:t>
            </a:r>
          </a:p>
          <a:p>
            <a:pPr algn="just"/>
            <a:r>
              <a:rPr lang="en-US" dirty="0"/>
              <a:t>The </a:t>
            </a:r>
            <a:r>
              <a:rPr lang="en-US" i="1" dirty="0">
                <a:solidFill>
                  <a:srgbClr val="FF0000"/>
                </a:solidFill>
              </a:rPr>
              <a:t>actual type </a:t>
            </a:r>
            <a:r>
              <a:rPr lang="en-US" dirty="0"/>
              <a:t>of the variable is the actual class for the object referenced by the variable.</a:t>
            </a:r>
          </a:p>
          <a:p>
            <a:pPr algn="just"/>
            <a:r>
              <a:rPr lang="en-US" dirty="0"/>
              <a:t>Here </a:t>
            </a:r>
            <a:r>
              <a:rPr lang="en-US" b="1" dirty="0"/>
              <a:t>o</a:t>
            </a:r>
            <a:r>
              <a:rPr lang="en-US" dirty="0"/>
              <a:t>’s actual type is </a:t>
            </a:r>
            <a:r>
              <a:rPr lang="en-US" b="1" dirty="0" err="1"/>
              <a:t>GeometricObject</a:t>
            </a:r>
            <a:r>
              <a:rPr lang="en-US" dirty="0"/>
              <a:t>, because </a:t>
            </a:r>
            <a:r>
              <a:rPr lang="en-US" b="1" dirty="0"/>
              <a:t>o </a:t>
            </a:r>
            <a:r>
              <a:rPr lang="en-US" dirty="0"/>
              <a:t>references an object created using </a:t>
            </a:r>
            <a:r>
              <a:rPr lang="en-US" b="1" dirty="0" smtClean="0"/>
              <a:t>new </a:t>
            </a:r>
            <a:r>
              <a:rPr lang="en-IN" b="1" dirty="0" err="1" smtClean="0"/>
              <a:t>GeometricObject</a:t>
            </a:r>
            <a:r>
              <a:rPr lang="en-IN" b="1" dirty="0" smtClean="0"/>
              <a:t>()</a:t>
            </a:r>
            <a:r>
              <a:rPr lang="en-IN" dirty="0" smtClean="0"/>
              <a:t>.</a:t>
            </a:r>
          </a:p>
          <a:p>
            <a:r>
              <a:rPr lang="en-US" dirty="0"/>
              <a:t>Which </a:t>
            </a:r>
            <a:r>
              <a:rPr lang="en-US" b="1" dirty="0" err="1"/>
              <a:t>toString</a:t>
            </a:r>
            <a:r>
              <a:rPr lang="en-US" b="1" dirty="0"/>
              <a:t>() </a:t>
            </a:r>
            <a:r>
              <a:rPr lang="en-US" dirty="0"/>
              <a:t>method is invoked by </a:t>
            </a:r>
            <a:r>
              <a:rPr lang="en-US" b="1" dirty="0"/>
              <a:t>o </a:t>
            </a:r>
            <a:r>
              <a:rPr lang="en-US" dirty="0"/>
              <a:t>is determined by </a:t>
            </a:r>
            <a:r>
              <a:rPr lang="en-US" b="1" dirty="0" smtClean="0"/>
              <a:t>o</a:t>
            </a:r>
            <a:r>
              <a:rPr lang="en-US" dirty="0" smtClean="0"/>
              <a:t>’s actual </a:t>
            </a:r>
            <a:r>
              <a:rPr lang="en-US" dirty="0"/>
              <a:t>type. This is known as </a:t>
            </a:r>
            <a:r>
              <a:rPr lang="en-US" i="1" dirty="0">
                <a:solidFill>
                  <a:srgbClr val="FF0000"/>
                </a:solidFill>
              </a:rPr>
              <a:t>dynamic binding</a:t>
            </a:r>
            <a:r>
              <a:rPr lang="en-US" dirty="0"/>
              <a:t>.</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23</a:t>
            </a:fld>
            <a:endParaRPr lang="en-IN"/>
          </a:p>
        </p:txBody>
      </p:sp>
      <p:pic>
        <p:nvPicPr>
          <p:cNvPr id="6" name="Picture 5"/>
          <p:cNvPicPr>
            <a:picLocks noChangeAspect="1"/>
          </p:cNvPicPr>
          <p:nvPr/>
        </p:nvPicPr>
        <p:blipFill>
          <a:blip r:embed="rId2"/>
          <a:stretch>
            <a:fillRect/>
          </a:stretch>
        </p:blipFill>
        <p:spPr>
          <a:xfrm>
            <a:off x="1979712" y="5733256"/>
            <a:ext cx="3550736" cy="718764"/>
          </a:xfrm>
          <a:prstGeom prst="rect">
            <a:avLst/>
          </a:prstGeom>
        </p:spPr>
      </p:pic>
    </p:spTree>
    <p:extLst>
      <p:ext uri="{BB962C8B-B14F-4D97-AF65-F5344CB8AC3E}">
        <p14:creationId xmlns:p14="http://schemas.microsoft.com/office/powerpoint/2010/main" val="2906417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a:bodyPr>
          <a:lstStyle/>
          <a:p>
            <a:pPr algn="just"/>
            <a:r>
              <a:rPr lang="en-US" sz="2800" dirty="0"/>
              <a:t>That is, </a:t>
            </a:r>
            <a:r>
              <a:rPr lang="en-US" sz="2800" b="1" dirty="0"/>
              <a:t>Cn </a:t>
            </a:r>
            <a:r>
              <a:rPr lang="en-US" sz="2800" dirty="0"/>
              <a:t>is the most general class, and </a:t>
            </a:r>
            <a:r>
              <a:rPr lang="en-US" sz="2800" b="1" dirty="0"/>
              <a:t>C1 </a:t>
            </a:r>
            <a:r>
              <a:rPr lang="en-US" sz="2800" dirty="0"/>
              <a:t>is the most specific class. </a:t>
            </a:r>
            <a:endParaRPr lang="en-US" sz="2800" dirty="0" smtClean="0"/>
          </a:p>
          <a:p>
            <a:pPr algn="just"/>
            <a:r>
              <a:rPr lang="en-US" sz="2800" dirty="0" smtClean="0"/>
              <a:t>In Java</a:t>
            </a:r>
            <a:r>
              <a:rPr lang="en-US" sz="2800" dirty="0"/>
              <a:t>, </a:t>
            </a:r>
            <a:r>
              <a:rPr lang="en-US" sz="2800" b="1" dirty="0"/>
              <a:t>Cn </a:t>
            </a:r>
            <a:r>
              <a:rPr lang="en-US" sz="2800" dirty="0"/>
              <a:t>is the </a:t>
            </a:r>
            <a:r>
              <a:rPr lang="en-US" sz="2800" b="1" dirty="0"/>
              <a:t>Object </a:t>
            </a:r>
            <a:r>
              <a:rPr lang="en-US" sz="2800" dirty="0"/>
              <a:t>class. If </a:t>
            </a:r>
            <a:r>
              <a:rPr lang="en-US" sz="2800" b="1" dirty="0"/>
              <a:t>o </a:t>
            </a:r>
            <a:r>
              <a:rPr lang="en-US" sz="2800" dirty="0"/>
              <a:t>invokes a method </a:t>
            </a:r>
            <a:r>
              <a:rPr lang="en-US" sz="2800" b="1" dirty="0"/>
              <a:t>p</a:t>
            </a:r>
            <a:r>
              <a:rPr lang="en-US" sz="2800" dirty="0"/>
              <a:t>, the JVM searches for the </a:t>
            </a:r>
            <a:r>
              <a:rPr lang="en-US" sz="2800" dirty="0" smtClean="0"/>
              <a:t>implementation of </a:t>
            </a:r>
            <a:r>
              <a:rPr lang="en-US" sz="2800" dirty="0"/>
              <a:t>the method </a:t>
            </a:r>
            <a:r>
              <a:rPr lang="en-US" sz="2800" b="1" dirty="0"/>
              <a:t>p </a:t>
            </a:r>
            <a:r>
              <a:rPr lang="en-US" sz="2800" dirty="0"/>
              <a:t>in </a:t>
            </a:r>
            <a:r>
              <a:rPr lang="en-US" sz="2800" b="1" dirty="0"/>
              <a:t>C1</a:t>
            </a:r>
            <a:r>
              <a:rPr lang="en-US" sz="2800" dirty="0"/>
              <a:t>, </a:t>
            </a:r>
            <a:r>
              <a:rPr lang="en-US" sz="2800" b="1" dirty="0"/>
              <a:t>C2</a:t>
            </a:r>
            <a:r>
              <a:rPr lang="en-US" sz="2800" dirty="0"/>
              <a:t>, . . . , </a:t>
            </a:r>
            <a:r>
              <a:rPr lang="en-US" sz="2800" b="1" dirty="0"/>
              <a:t>Cn-1</a:t>
            </a:r>
            <a:r>
              <a:rPr lang="en-US" sz="2800" dirty="0"/>
              <a:t>, and </a:t>
            </a:r>
            <a:r>
              <a:rPr lang="en-US" sz="2800" b="1" dirty="0"/>
              <a:t>Cn</a:t>
            </a:r>
            <a:r>
              <a:rPr lang="en-US" sz="2800" dirty="0"/>
              <a:t>, in this order, until it is found. </a:t>
            </a:r>
            <a:endParaRPr lang="en-US" sz="2800" dirty="0" smtClean="0"/>
          </a:p>
          <a:p>
            <a:pPr algn="just"/>
            <a:r>
              <a:rPr lang="en-US" sz="2800" dirty="0" smtClean="0"/>
              <a:t>Once </a:t>
            </a:r>
            <a:r>
              <a:rPr lang="en-US" sz="2800" dirty="0"/>
              <a:t>an </a:t>
            </a:r>
            <a:r>
              <a:rPr lang="en-US" sz="2800" dirty="0" smtClean="0"/>
              <a:t>implementation is </a:t>
            </a:r>
            <a:r>
              <a:rPr lang="en-US" sz="2800" dirty="0"/>
              <a:t>found, the search stops and the first-found implementation is invoked</a:t>
            </a:r>
            <a:r>
              <a:rPr lang="en-US" sz="2800" dirty="0" smtClean="0"/>
              <a:t>.</a:t>
            </a:r>
          </a:p>
          <a:p>
            <a:pPr algn="just"/>
            <a:r>
              <a:rPr lang="en-US" sz="2800" u="sng" dirty="0" smtClean="0">
                <a:solidFill>
                  <a:srgbClr val="00B050"/>
                </a:solidFill>
              </a:rPr>
              <a:t>staticbinding.java and dynamicbinding.java</a:t>
            </a:r>
            <a:endParaRPr lang="en-IN" sz="2800"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24</a:t>
            </a:fld>
            <a:endParaRPr lang="en-IN"/>
          </a:p>
        </p:txBody>
      </p:sp>
      <p:pic>
        <p:nvPicPr>
          <p:cNvPr id="6" name="Picture 5"/>
          <p:cNvPicPr>
            <a:picLocks noChangeAspect="1"/>
          </p:cNvPicPr>
          <p:nvPr/>
        </p:nvPicPr>
        <p:blipFill>
          <a:blip r:embed="rId2"/>
          <a:stretch>
            <a:fillRect/>
          </a:stretch>
        </p:blipFill>
        <p:spPr>
          <a:xfrm>
            <a:off x="4355976" y="4293096"/>
            <a:ext cx="4997495" cy="1079828"/>
          </a:xfrm>
          <a:prstGeom prst="rect">
            <a:avLst/>
          </a:prstGeom>
          <a:ln w="28575">
            <a:solidFill>
              <a:schemeClr val="tx1"/>
            </a:solidFill>
          </a:ln>
        </p:spPr>
      </p:pic>
    </p:spTree>
    <p:extLst>
      <p:ext uri="{BB962C8B-B14F-4D97-AF65-F5344CB8AC3E}">
        <p14:creationId xmlns:p14="http://schemas.microsoft.com/office/powerpoint/2010/main" val="450012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Casting Objects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One object reference can be typecast into another object reference. This is called </a:t>
            </a:r>
            <a:r>
              <a:rPr lang="en-US" dirty="0" smtClean="0"/>
              <a:t>casting object</a:t>
            </a:r>
            <a:r>
              <a:rPr lang="en-US" dirty="0"/>
              <a:t>. </a:t>
            </a:r>
            <a:r>
              <a:rPr lang="en-US" u="sng" dirty="0" smtClean="0">
                <a:solidFill>
                  <a:srgbClr val="00B050"/>
                </a:solidFill>
              </a:rPr>
              <a:t>DynamicBindingDemo.java</a:t>
            </a:r>
          </a:p>
          <a:p>
            <a:pPr marL="82296" indent="0" algn="just">
              <a:buNone/>
            </a:pPr>
            <a:r>
              <a:rPr lang="en-US" dirty="0" smtClean="0"/>
              <a:t>m(</a:t>
            </a:r>
            <a:r>
              <a:rPr lang="en-US" b="1" dirty="0" smtClean="0"/>
              <a:t>new </a:t>
            </a:r>
            <a:r>
              <a:rPr lang="en-US" dirty="0"/>
              <a:t>Student</a:t>
            </a:r>
            <a:r>
              <a:rPr lang="en-US" dirty="0" smtClean="0"/>
              <a:t>()); </a:t>
            </a:r>
          </a:p>
          <a:p>
            <a:pPr marL="82296" indent="0">
              <a:buNone/>
            </a:pPr>
            <a:r>
              <a:rPr lang="en-US" dirty="0"/>
              <a:t>Object o = </a:t>
            </a:r>
            <a:r>
              <a:rPr lang="en-US" b="1" dirty="0"/>
              <a:t>new </a:t>
            </a:r>
            <a:r>
              <a:rPr lang="en-US" dirty="0"/>
              <a:t>Student(); // </a:t>
            </a:r>
            <a:r>
              <a:rPr lang="en-US" i="1" dirty="0"/>
              <a:t>Implicit casting</a:t>
            </a:r>
          </a:p>
          <a:p>
            <a:pPr marL="82296" indent="0">
              <a:buNone/>
            </a:pPr>
            <a:r>
              <a:rPr lang="en-US" dirty="0"/>
              <a:t>m(o</a:t>
            </a:r>
            <a:r>
              <a:rPr lang="en-US" dirty="0" smtClean="0"/>
              <a:t>);</a:t>
            </a:r>
          </a:p>
          <a:p>
            <a:pPr algn="just"/>
            <a:r>
              <a:rPr lang="en-US" dirty="0"/>
              <a:t>Suppose you want to assign the object reference </a:t>
            </a:r>
            <a:r>
              <a:rPr lang="en-US" b="1" dirty="0"/>
              <a:t>o </a:t>
            </a:r>
            <a:r>
              <a:rPr lang="en-US" dirty="0"/>
              <a:t>to a variable of the </a:t>
            </a:r>
            <a:r>
              <a:rPr lang="en-US" b="1" dirty="0"/>
              <a:t>Student </a:t>
            </a:r>
            <a:r>
              <a:rPr lang="en-US" dirty="0"/>
              <a:t>type </a:t>
            </a:r>
            <a:r>
              <a:rPr lang="en-US" dirty="0" smtClean="0"/>
              <a:t>using the </a:t>
            </a:r>
            <a:r>
              <a:rPr lang="en-US" dirty="0"/>
              <a:t>following statement:</a:t>
            </a:r>
          </a:p>
          <a:p>
            <a:pPr marL="82296" indent="0" algn="just">
              <a:buNone/>
            </a:pPr>
            <a:r>
              <a:rPr lang="en-US" dirty="0" smtClean="0"/>
              <a:t>   Student </a:t>
            </a:r>
            <a:r>
              <a:rPr lang="en-US" dirty="0"/>
              <a:t>b = o</a:t>
            </a:r>
            <a:r>
              <a:rPr lang="en-US" dirty="0" smtClean="0"/>
              <a:t>; // generate compile error </a:t>
            </a:r>
            <a:endParaRPr lang="en-US"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25</a:t>
            </a:fld>
            <a:endParaRPr lang="en-IN"/>
          </a:p>
        </p:txBody>
      </p:sp>
    </p:spTree>
    <p:extLst>
      <p:ext uri="{BB962C8B-B14F-4D97-AF65-F5344CB8AC3E}">
        <p14:creationId xmlns:p14="http://schemas.microsoft.com/office/powerpoint/2010/main" val="2587679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Why does the statement </a:t>
            </a:r>
            <a:r>
              <a:rPr lang="en-US" b="1" dirty="0"/>
              <a:t>Object o = new Student</a:t>
            </a:r>
            <a:r>
              <a:rPr lang="en-US" b="1" dirty="0" smtClean="0"/>
              <a:t>() </a:t>
            </a:r>
            <a:r>
              <a:rPr lang="en-US" dirty="0" smtClean="0"/>
              <a:t>work </a:t>
            </a:r>
            <a:r>
              <a:rPr lang="en-US" dirty="0"/>
              <a:t>but </a:t>
            </a:r>
            <a:r>
              <a:rPr lang="en-US" b="1" dirty="0"/>
              <a:t>Student b = o </a:t>
            </a:r>
            <a:r>
              <a:rPr lang="en-US" dirty="0"/>
              <a:t>doesn’t</a:t>
            </a:r>
            <a:r>
              <a:rPr lang="en-US" dirty="0" smtClean="0"/>
              <a:t>?</a:t>
            </a:r>
          </a:p>
          <a:p>
            <a:pPr algn="just"/>
            <a:r>
              <a:rPr lang="en-US" dirty="0"/>
              <a:t>The reason is that a </a:t>
            </a:r>
            <a:r>
              <a:rPr lang="en-US" b="1" dirty="0"/>
              <a:t>Student </a:t>
            </a:r>
            <a:r>
              <a:rPr lang="en-US" dirty="0"/>
              <a:t>object is always </a:t>
            </a:r>
            <a:r>
              <a:rPr lang="en-US" dirty="0" smtClean="0"/>
              <a:t>an instance </a:t>
            </a:r>
            <a:r>
              <a:rPr lang="en-US" dirty="0"/>
              <a:t>of </a:t>
            </a:r>
            <a:r>
              <a:rPr lang="en-US" b="1" dirty="0"/>
              <a:t>Object</a:t>
            </a:r>
            <a:r>
              <a:rPr lang="en-US" dirty="0"/>
              <a:t>, but an </a:t>
            </a:r>
            <a:r>
              <a:rPr lang="en-US" b="1" dirty="0"/>
              <a:t>Object </a:t>
            </a:r>
            <a:r>
              <a:rPr lang="en-US" dirty="0"/>
              <a:t>is not necessarily an instance of </a:t>
            </a:r>
            <a:r>
              <a:rPr lang="en-US" b="1" dirty="0"/>
              <a:t>Student</a:t>
            </a:r>
            <a:r>
              <a:rPr lang="en-US" dirty="0"/>
              <a:t>. </a:t>
            </a:r>
            <a:endParaRPr lang="en-US" dirty="0" smtClean="0"/>
          </a:p>
          <a:p>
            <a:pPr algn="just"/>
            <a:r>
              <a:rPr lang="en-US" dirty="0" smtClean="0"/>
              <a:t>Even though you </a:t>
            </a:r>
            <a:r>
              <a:rPr lang="en-US" dirty="0"/>
              <a:t>can see that </a:t>
            </a:r>
            <a:r>
              <a:rPr lang="en-US" b="1" dirty="0"/>
              <a:t>o </a:t>
            </a:r>
            <a:r>
              <a:rPr lang="en-US" dirty="0"/>
              <a:t>is really a </a:t>
            </a:r>
            <a:r>
              <a:rPr lang="en-US" b="1" dirty="0"/>
              <a:t>Student </a:t>
            </a:r>
            <a:r>
              <a:rPr lang="en-US" dirty="0"/>
              <a:t>object, the compiler is not clever enough to know </a:t>
            </a:r>
            <a:r>
              <a:rPr lang="en-US" dirty="0" smtClean="0"/>
              <a:t>it. </a:t>
            </a:r>
          </a:p>
          <a:p>
            <a:pPr algn="just"/>
            <a:r>
              <a:rPr lang="en-US" dirty="0" smtClean="0"/>
              <a:t>Fruit </a:t>
            </a:r>
            <a:r>
              <a:rPr lang="en-US" dirty="0" err="1" smtClean="0"/>
              <a:t>supertype</a:t>
            </a:r>
            <a:r>
              <a:rPr lang="en-US" dirty="0" smtClean="0"/>
              <a:t>; Apple and </a:t>
            </a:r>
            <a:r>
              <a:rPr lang="en-US" dirty="0" err="1" smtClean="0"/>
              <a:t>Organe</a:t>
            </a:r>
            <a:r>
              <a:rPr lang="en-US" dirty="0" smtClean="0"/>
              <a:t> subtype</a:t>
            </a:r>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26</a:t>
            </a:fld>
            <a:endParaRPr lang="en-IN"/>
          </a:p>
        </p:txBody>
      </p:sp>
    </p:spTree>
    <p:extLst>
      <p:ext uri="{BB962C8B-B14F-4D97-AF65-F5344CB8AC3E}">
        <p14:creationId xmlns:p14="http://schemas.microsoft.com/office/powerpoint/2010/main" val="3785433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lstStyle/>
          <a:p>
            <a:r>
              <a:rPr lang="en-IN" dirty="0" smtClean="0"/>
              <a:t>To </a:t>
            </a:r>
            <a:r>
              <a:rPr lang="en-US" dirty="0" smtClean="0"/>
              <a:t>tell </a:t>
            </a:r>
            <a:r>
              <a:rPr lang="en-US" dirty="0"/>
              <a:t>the compiler that </a:t>
            </a:r>
            <a:r>
              <a:rPr lang="en-US" b="1" dirty="0"/>
              <a:t>o </a:t>
            </a:r>
            <a:r>
              <a:rPr lang="en-US" dirty="0"/>
              <a:t>is a </a:t>
            </a:r>
            <a:r>
              <a:rPr lang="en-US" b="1" dirty="0"/>
              <a:t>Student </a:t>
            </a:r>
            <a:r>
              <a:rPr lang="en-US" dirty="0"/>
              <a:t>object, use </a:t>
            </a:r>
            <a:r>
              <a:rPr lang="en-US" i="1" dirty="0"/>
              <a:t>explicit casting</a:t>
            </a:r>
            <a:r>
              <a:rPr lang="en-US" dirty="0"/>
              <a:t>. The syntax is similar to </a:t>
            </a:r>
            <a:r>
              <a:rPr lang="en-US" dirty="0" smtClean="0"/>
              <a:t>the one </a:t>
            </a:r>
            <a:r>
              <a:rPr lang="en-US" dirty="0"/>
              <a:t>used for casting among primitive data types</a:t>
            </a:r>
            <a:r>
              <a:rPr lang="en-US" dirty="0" smtClean="0"/>
              <a:t>.</a:t>
            </a:r>
          </a:p>
          <a:p>
            <a:r>
              <a:rPr lang="en-IN" dirty="0"/>
              <a:t>Student b = (Student)o; // Explicit </a:t>
            </a:r>
            <a:r>
              <a:rPr lang="en-IN" dirty="0" smtClean="0"/>
              <a:t>casting </a:t>
            </a:r>
          </a:p>
          <a:p>
            <a:r>
              <a:rPr lang="en-US" dirty="0" err="1" smtClean="0"/>
              <a:t>Upcasting</a:t>
            </a:r>
            <a:r>
              <a:rPr lang="en-US" dirty="0" smtClean="0"/>
              <a:t> (implicit) and </a:t>
            </a:r>
            <a:r>
              <a:rPr lang="en-US" dirty="0" err="1" smtClean="0"/>
              <a:t>downcasting</a:t>
            </a:r>
            <a:r>
              <a:rPr lang="en-US" dirty="0"/>
              <a:t> </a:t>
            </a:r>
            <a:r>
              <a:rPr lang="en-US" dirty="0" smtClean="0"/>
              <a:t>(explicit)</a:t>
            </a:r>
          </a:p>
          <a:p>
            <a:r>
              <a:rPr lang="en-US" dirty="0" smtClean="0"/>
              <a:t>Instance of operator </a:t>
            </a:r>
          </a:p>
          <a:p>
            <a:r>
              <a:rPr lang="en-IN" u="sng" dirty="0">
                <a:solidFill>
                  <a:srgbClr val="00B050"/>
                </a:solidFill>
              </a:rPr>
              <a:t>CastingDemo.java</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27</a:t>
            </a:fld>
            <a:endParaRPr lang="en-IN"/>
          </a:p>
        </p:txBody>
      </p:sp>
      <p:pic>
        <p:nvPicPr>
          <p:cNvPr id="6" name="Picture 5"/>
          <p:cNvPicPr>
            <a:picLocks noChangeAspect="1"/>
          </p:cNvPicPr>
          <p:nvPr/>
        </p:nvPicPr>
        <p:blipFill>
          <a:blip r:embed="rId2"/>
          <a:stretch>
            <a:fillRect/>
          </a:stretch>
        </p:blipFill>
        <p:spPr>
          <a:xfrm>
            <a:off x="5868144" y="4634039"/>
            <a:ext cx="3569600" cy="1700808"/>
          </a:xfrm>
          <a:prstGeom prst="rect">
            <a:avLst/>
          </a:prstGeom>
        </p:spPr>
      </p:pic>
    </p:spTree>
    <p:extLst>
      <p:ext uri="{BB962C8B-B14F-4D97-AF65-F5344CB8AC3E}">
        <p14:creationId xmlns:p14="http://schemas.microsoft.com/office/powerpoint/2010/main" val="131872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lnSpcReduction="10000"/>
          </a:bodyPr>
          <a:lstStyle/>
          <a:p>
            <a:pPr algn="just"/>
            <a:r>
              <a:rPr lang="en-US" dirty="0"/>
              <a:t>You may be wondering why casting is </a:t>
            </a:r>
            <a:r>
              <a:rPr lang="en-US" dirty="0" smtClean="0"/>
              <a:t>necessary? </a:t>
            </a:r>
          </a:p>
          <a:p>
            <a:pPr algn="just"/>
            <a:r>
              <a:rPr lang="en-US" dirty="0"/>
              <a:t>The variable </a:t>
            </a:r>
            <a:r>
              <a:rPr lang="en-US" b="1" dirty="0" err="1"/>
              <a:t>myObject</a:t>
            </a:r>
            <a:r>
              <a:rPr lang="en-US" b="1" dirty="0"/>
              <a:t> </a:t>
            </a:r>
            <a:r>
              <a:rPr lang="en-US" dirty="0"/>
              <a:t>is </a:t>
            </a:r>
            <a:r>
              <a:rPr lang="en-US" dirty="0" smtClean="0"/>
              <a:t>declared </a:t>
            </a:r>
            <a:r>
              <a:rPr lang="en-US" b="1" dirty="0" smtClean="0"/>
              <a:t>Object</a:t>
            </a:r>
            <a:r>
              <a:rPr lang="en-US" dirty="0"/>
              <a:t>. </a:t>
            </a:r>
            <a:endParaRPr lang="en-US" dirty="0" smtClean="0"/>
          </a:p>
          <a:p>
            <a:pPr algn="just"/>
            <a:r>
              <a:rPr lang="en-US" dirty="0" smtClean="0"/>
              <a:t>The </a:t>
            </a:r>
            <a:r>
              <a:rPr lang="en-US" i="1" dirty="0"/>
              <a:t>declared type </a:t>
            </a:r>
            <a:r>
              <a:rPr lang="en-US" dirty="0"/>
              <a:t>decides which method to match at compile time. </a:t>
            </a:r>
            <a:endParaRPr lang="en-US" dirty="0" smtClean="0"/>
          </a:p>
          <a:p>
            <a:pPr algn="just"/>
            <a:r>
              <a:rPr lang="en-US" dirty="0" smtClean="0"/>
              <a:t>Using </a:t>
            </a:r>
            <a:r>
              <a:rPr lang="en-US" b="1" dirty="0" err="1" smtClean="0"/>
              <a:t>myObject.getDiameter</a:t>
            </a:r>
            <a:r>
              <a:rPr lang="en-US" b="1" dirty="0"/>
              <a:t>() </a:t>
            </a:r>
            <a:r>
              <a:rPr lang="en-US" dirty="0"/>
              <a:t>would cause a compile error, because the </a:t>
            </a:r>
            <a:r>
              <a:rPr lang="en-US" b="1" dirty="0" smtClean="0"/>
              <a:t>Object </a:t>
            </a:r>
            <a:r>
              <a:rPr lang="en-US" dirty="0" smtClean="0"/>
              <a:t>class </a:t>
            </a:r>
            <a:r>
              <a:rPr lang="en-US" dirty="0"/>
              <a:t>does not have the </a:t>
            </a:r>
            <a:r>
              <a:rPr lang="en-US" b="1" dirty="0" err="1"/>
              <a:t>getDiameter</a:t>
            </a:r>
            <a:r>
              <a:rPr lang="en-US" b="1" dirty="0"/>
              <a:t> </a:t>
            </a:r>
            <a:r>
              <a:rPr lang="en-US" dirty="0"/>
              <a:t>method.</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28</a:t>
            </a:fld>
            <a:endParaRPr lang="en-IN"/>
          </a:p>
        </p:txBody>
      </p:sp>
    </p:spTree>
    <p:extLst>
      <p:ext uri="{BB962C8B-B14F-4D97-AF65-F5344CB8AC3E}">
        <p14:creationId xmlns:p14="http://schemas.microsoft.com/office/powerpoint/2010/main" val="2005776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lstStyle/>
          <a:p>
            <a:pPr algn="just"/>
            <a:r>
              <a:rPr lang="en-US" dirty="0"/>
              <a:t>Why not define </a:t>
            </a:r>
            <a:r>
              <a:rPr lang="en-US" b="1" dirty="0" err="1"/>
              <a:t>myObject</a:t>
            </a:r>
            <a:r>
              <a:rPr lang="en-US" b="1" dirty="0"/>
              <a:t> </a:t>
            </a:r>
            <a:r>
              <a:rPr lang="en-US" dirty="0"/>
              <a:t>as a </a:t>
            </a:r>
            <a:r>
              <a:rPr lang="en-US" b="1" dirty="0"/>
              <a:t>Circle </a:t>
            </a:r>
            <a:r>
              <a:rPr lang="en-US" dirty="0"/>
              <a:t>type in the first place? </a:t>
            </a:r>
            <a:endParaRPr lang="en-US" dirty="0" smtClean="0"/>
          </a:p>
          <a:p>
            <a:pPr algn="just"/>
            <a:r>
              <a:rPr lang="en-US" dirty="0" smtClean="0"/>
              <a:t>To </a:t>
            </a:r>
            <a:r>
              <a:rPr lang="en-US" dirty="0"/>
              <a:t>enable generic </a:t>
            </a:r>
            <a:r>
              <a:rPr lang="en-US" dirty="0" smtClean="0"/>
              <a:t>programming, it </a:t>
            </a:r>
            <a:r>
              <a:rPr lang="en-US" dirty="0"/>
              <a:t>is a good practice to define a variable with a </a:t>
            </a:r>
            <a:r>
              <a:rPr lang="en-US" dirty="0" err="1"/>
              <a:t>supertype</a:t>
            </a:r>
            <a:r>
              <a:rPr lang="en-US" dirty="0"/>
              <a:t>, which can accept an </a:t>
            </a:r>
            <a:r>
              <a:rPr lang="en-US" dirty="0" smtClean="0"/>
              <a:t>object </a:t>
            </a:r>
            <a:r>
              <a:rPr lang="en-IN" dirty="0" smtClean="0"/>
              <a:t>of </a:t>
            </a:r>
            <a:r>
              <a:rPr lang="en-IN" dirty="0"/>
              <a:t>any </a:t>
            </a:r>
            <a:r>
              <a:rPr lang="en-IN" dirty="0" smtClean="0"/>
              <a:t>subtype. </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29</a:t>
            </a:fld>
            <a:endParaRPr lang="en-IN"/>
          </a:p>
        </p:txBody>
      </p:sp>
    </p:spTree>
    <p:extLst>
      <p:ext uri="{BB962C8B-B14F-4D97-AF65-F5344CB8AC3E}">
        <p14:creationId xmlns:p14="http://schemas.microsoft.com/office/powerpoint/2010/main" val="76741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dirty="0"/>
              <a:t>Inheritance enables you to define a general class (i.e., a superclass) and later extend </a:t>
            </a:r>
            <a:r>
              <a:rPr lang="en-US" dirty="0" smtClean="0"/>
              <a:t>it to </a:t>
            </a:r>
            <a:r>
              <a:rPr lang="en-US" dirty="0"/>
              <a:t>more specialized classes (i.e., subclasses).</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a:t>
            </a:fld>
            <a:endParaRPr lang="en-IN"/>
          </a:p>
        </p:txBody>
      </p:sp>
      <p:pic>
        <p:nvPicPr>
          <p:cNvPr id="6" name="Picture 5"/>
          <p:cNvPicPr>
            <a:picLocks noChangeAspect="1"/>
          </p:cNvPicPr>
          <p:nvPr/>
        </p:nvPicPr>
        <p:blipFill>
          <a:blip r:embed="rId2"/>
          <a:stretch>
            <a:fillRect/>
          </a:stretch>
        </p:blipFill>
        <p:spPr>
          <a:xfrm>
            <a:off x="1493000" y="901341"/>
            <a:ext cx="7346578" cy="5902607"/>
          </a:xfrm>
          <a:prstGeom prst="rect">
            <a:avLst/>
          </a:prstGeom>
        </p:spPr>
      </p:pic>
    </p:spTree>
    <p:extLst>
      <p:ext uri="{BB962C8B-B14F-4D97-AF65-F5344CB8AC3E}">
        <p14:creationId xmlns:p14="http://schemas.microsoft.com/office/powerpoint/2010/main" val="22798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Casting primitive type </a:t>
            </a:r>
            <a:r>
              <a:rPr lang="en-US" dirty="0" err="1" smtClean="0"/>
              <a:t>Vs</a:t>
            </a:r>
            <a:r>
              <a:rPr lang="en-US" dirty="0" smtClean="0"/>
              <a:t> reference type</a:t>
            </a:r>
            <a:endParaRPr lang="en-IN" dirty="0"/>
          </a:p>
        </p:txBody>
      </p:sp>
      <p:sp>
        <p:nvSpPr>
          <p:cNvPr id="3" name="Content Placeholder 2"/>
          <p:cNvSpPr>
            <a:spLocks noGrp="1"/>
          </p:cNvSpPr>
          <p:nvPr>
            <p:ph idx="1"/>
          </p:nvPr>
        </p:nvSpPr>
        <p:spPr/>
        <p:txBody>
          <a:bodyPr/>
          <a:lstStyle/>
          <a:p>
            <a:r>
              <a:rPr lang="en-US" dirty="0"/>
              <a:t>Casting a primitive type value is different from casting an object reference. Casting a </a:t>
            </a:r>
            <a:r>
              <a:rPr lang="en-US" dirty="0" smtClean="0"/>
              <a:t>primitive type </a:t>
            </a:r>
            <a:r>
              <a:rPr lang="en-US" dirty="0"/>
              <a:t>value returns a new value. For example:</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30</a:t>
            </a:fld>
            <a:endParaRPr lang="en-IN"/>
          </a:p>
        </p:txBody>
      </p:sp>
      <p:pic>
        <p:nvPicPr>
          <p:cNvPr id="6" name="Picture 5"/>
          <p:cNvPicPr>
            <a:picLocks noChangeAspect="1"/>
          </p:cNvPicPr>
          <p:nvPr/>
        </p:nvPicPr>
        <p:blipFill>
          <a:blip r:embed="rId2"/>
          <a:stretch>
            <a:fillRect/>
          </a:stretch>
        </p:blipFill>
        <p:spPr>
          <a:xfrm>
            <a:off x="1907704" y="3789040"/>
            <a:ext cx="5116861" cy="640824"/>
          </a:xfrm>
          <a:prstGeom prst="rect">
            <a:avLst/>
          </a:prstGeom>
        </p:spPr>
      </p:pic>
      <p:pic>
        <p:nvPicPr>
          <p:cNvPr id="7" name="Picture 6"/>
          <p:cNvPicPr>
            <a:picLocks noChangeAspect="1"/>
          </p:cNvPicPr>
          <p:nvPr/>
        </p:nvPicPr>
        <p:blipFill>
          <a:blip r:embed="rId3"/>
          <a:stretch>
            <a:fillRect/>
          </a:stretch>
        </p:blipFill>
        <p:spPr>
          <a:xfrm>
            <a:off x="1907704" y="4763292"/>
            <a:ext cx="5273101" cy="1485108"/>
          </a:xfrm>
          <a:prstGeom prst="rect">
            <a:avLst/>
          </a:prstGeom>
        </p:spPr>
      </p:pic>
    </p:spTree>
    <p:extLst>
      <p:ext uri="{BB962C8B-B14F-4D97-AF65-F5344CB8AC3E}">
        <p14:creationId xmlns:p14="http://schemas.microsoft.com/office/powerpoint/2010/main" val="2895688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31</a:t>
            </a:fld>
            <a:endParaRPr lang="en-IN"/>
          </a:p>
        </p:txBody>
      </p:sp>
      <p:pic>
        <p:nvPicPr>
          <p:cNvPr id="4" name="Picture 3"/>
          <p:cNvPicPr>
            <a:picLocks noChangeAspect="1"/>
          </p:cNvPicPr>
          <p:nvPr/>
        </p:nvPicPr>
        <p:blipFill>
          <a:blip r:embed="rId2"/>
          <a:stretch>
            <a:fillRect/>
          </a:stretch>
        </p:blipFill>
        <p:spPr>
          <a:xfrm>
            <a:off x="1331640" y="692696"/>
            <a:ext cx="6264696" cy="4680520"/>
          </a:xfrm>
          <a:prstGeom prst="rect">
            <a:avLst/>
          </a:prstGeom>
        </p:spPr>
      </p:pic>
      <p:sp>
        <p:nvSpPr>
          <p:cNvPr id="5" name="TextBox 4"/>
          <p:cNvSpPr txBox="1"/>
          <p:nvPr/>
        </p:nvSpPr>
        <p:spPr>
          <a:xfrm>
            <a:off x="2051720" y="5301208"/>
            <a:ext cx="1872208" cy="461665"/>
          </a:xfrm>
          <a:prstGeom prst="rect">
            <a:avLst/>
          </a:prstGeom>
          <a:noFill/>
        </p:spPr>
        <p:txBody>
          <a:bodyPr wrap="square" rtlCol="0">
            <a:spAutoFit/>
          </a:bodyPr>
          <a:lstStyle/>
          <a:p>
            <a:r>
              <a:rPr lang="en-US" sz="2400" u="sng" dirty="0" smtClean="0">
                <a:solidFill>
                  <a:srgbClr val="00B050"/>
                </a:solidFill>
              </a:rPr>
              <a:t>ex_11.java</a:t>
            </a:r>
            <a:endParaRPr lang="en-IN" sz="2400" u="sng" dirty="0">
              <a:solidFill>
                <a:srgbClr val="00B050"/>
              </a:solidFill>
            </a:endParaRPr>
          </a:p>
        </p:txBody>
      </p:sp>
      <p:sp>
        <p:nvSpPr>
          <p:cNvPr id="6" name="TextBox 5"/>
          <p:cNvSpPr txBox="1"/>
          <p:nvPr/>
        </p:nvSpPr>
        <p:spPr>
          <a:xfrm>
            <a:off x="2036700" y="6056728"/>
            <a:ext cx="2916324" cy="461665"/>
          </a:xfrm>
          <a:prstGeom prst="rect">
            <a:avLst/>
          </a:prstGeom>
          <a:noFill/>
        </p:spPr>
        <p:txBody>
          <a:bodyPr wrap="square" rtlCol="0">
            <a:spAutoFit/>
          </a:bodyPr>
          <a:lstStyle/>
          <a:p>
            <a:r>
              <a:rPr lang="en-US" sz="2400" u="sng" dirty="0" smtClean="0">
                <a:solidFill>
                  <a:srgbClr val="00B050"/>
                </a:solidFill>
              </a:rPr>
              <a:t>VirtualDemo.java</a:t>
            </a:r>
            <a:endParaRPr lang="en-IN" sz="2400" u="sng" dirty="0">
              <a:solidFill>
                <a:srgbClr val="00B050"/>
              </a:solidFill>
            </a:endParaRPr>
          </a:p>
        </p:txBody>
      </p:sp>
    </p:spTree>
    <p:extLst>
      <p:ext uri="{BB962C8B-B14F-4D97-AF65-F5344CB8AC3E}">
        <p14:creationId xmlns:p14="http://schemas.microsoft.com/office/powerpoint/2010/main" val="4202896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32</a:t>
            </a:fld>
            <a:endParaRPr lang="en-IN"/>
          </a:p>
        </p:txBody>
      </p:sp>
      <p:pic>
        <p:nvPicPr>
          <p:cNvPr id="4" name="Picture 3"/>
          <p:cNvPicPr>
            <a:picLocks noChangeAspect="1"/>
          </p:cNvPicPr>
          <p:nvPr/>
        </p:nvPicPr>
        <p:blipFill>
          <a:blip r:embed="rId2"/>
          <a:stretch>
            <a:fillRect/>
          </a:stretch>
        </p:blipFill>
        <p:spPr>
          <a:xfrm>
            <a:off x="1187624" y="228116"/>
            <a:ext cx="4335661" cy="1812480"/>
          </a:xfrm>
          <a:prstGeom prst="rect">
            <a:avLst/>
          </a:prstGeom>
        </p:spPr>
      </p:pic>
      <p:pic>
        <p:nvPicPr>
          <p:cNvPr id="5" name="Picture 4"/>
          <p:cNvPicPr>
            <a:picLocks noChangeAspect="1"/>
          </p:cNvPicPr>
          <p:nvPr/>
        </p:nvPicPr>
        <p:blipFill>
          <a:blip r:embed="rId3"/>
          <a:stretch>
            <a:fillRect/>
          </a:stretch>
        </p:blipFill>
        <p:spPr>
          <a:xfrm>
            <a:off x="5704160" y="476672"/>
            <a:ext cx="3124800" cy="1008112"/>
          </a:xfrm>
          <a:prstGeom prst="rect">
            <a:avLst/>
          </a:prstGeom>
        </p:spPr>
      </p:pic>
      <p:pic>
        <p:nvPicPr>
          <p:cNvPr id="6" name="Picture 5"/>
          <p:cNvPicPr>
            <a:picLocks noChangeAspect="1"/>
          </p:cNvPicPr>
          <p:nvPr/>
        </p:nvPicPr>
        <p:blipFill>
          <a:blip r:embed="rId4"/>
          <a:stretch>
            <a:fillRect/>
          </a:stretch>
        </p:blipFill>
        <p:spPr>
          <a:xfrm>
            <a:off x="4716016" y="1988840"/>
            <a:ext cx="3710700" cy="2039040"/>
          </a:xfrm>
          <a:prstGeom prst="rect">
            <a:avLst/>
          </a:prstGeom>
        </p:spPr>
      </p:pic>
      <p:pic>
        <p:nvPicPr>
          <p:cNvPr id="7" name="Picture 6"/>
          <p:cNvPicPr>
            <a:picLocks noChangeAspect="1"/>
          </p:cNvPicPr>
          <p:nvPr/>
        </p:nvPicPr>
        <p:blipFill>
          <a:blip r:embed="rId5"/>
          <a:stretch>
            <a:fillRect/>
          </a:stretch>
        </p:blipFill>
        <p:spPr>
          <a:xfrm>
            <a:off x="2195736" y="4040078"/>
            <a:ext cx="5663701" cy="2369440"/>
          </a:xfrm>
          <a:prstGeom prst="rect">
            <a:avLst/>
          </a:prstGeom>
        </p:spPr>
      </p:pic>
    </p:spTree>
    <p:extLst>
      <p:ext uri="{BB962C8B-B14F-4D97-AF65-F5344CB8AC3E}">
        <p14:creationId xmlns:p14="http://schemas.microsoft.com/office/powerpoint/2010/main" val="3988205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equal method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a:t>Like the </a:t>
            </a:r>
            <a:r>
              <a:rPr lang="en-US" b="1" dirty="0" err="1"/>
              <a:t>toString</a:t>
            </a:r>
            <a:r>
              <a:rPr lang="en-US" b="1" dirty="0"/>
              <a:t>() </a:t>
            </a:r>
            <a:r>
              <a:rPr lang="en-US" dirty="0"/>
              <a:t>method, </a:t>
            </a:r>
            <a:r>
              <a:rPr lang="en-US" dirty="0" smtClean="0"/>
              <a:t>the </a:t>
            </a:r>
            <a:r>
              <a:rPr lang="en-US" b="1" dirty="0" smtClean="0"/>
              <a:t>equals(Object</a:t>
            </a:r>
            <a:r>
              <a:rPr lang="en-US" b="1" dirty="0"/>
              <a:t>) </a:t>
            </a:r>
            <a:r>
              <a:rPr lang="en-US" dirty="0"/>
              <a:t>method is another </a:t>
            </a:r>
            <a:r>
              <a:rPr lang="en-US" dirty="0" smtClean="0"/>
              <a:t>useful method </a:t>
            </a:r>
            <a:r>
              <a:rPr lang="en-US" dirty="0"/>
              <a:t>defined in the </a:t>
            </a:r>
            <a:r>
              <a:rPr lang="en-US" b="1" dirty="0"/>
              <a:t>Object </a:t>
            </a:r>
            <a:r>
              <a:rPr lang="en-US" dirty="0"/>
              <a:t>class</a:t>
            </a:r>
            <a:r>
              <a:rPr lang="en-US" dirty="0" smtClean="0"/>
              <a:t>.</a:t>
            </a:r>
          </a:p>
          <a:p>
            <a:pPr marL="82296" indent="0" algn="just">
              <a:buNone/>
            </a:pPr>
            <a:r>
              <a:rPr lang="en-IN" b="1" dirty="0"/>
              <a:t>public </a:t>
            </a:r>
            <a:r>
              <a:rPr lang="en-IN" b="1" dirty="0" err="1"/>
              <a:t>boolean</a:t>
            </a:r>
            <a:r>
              <a:rPr lang="en-IN" b="1" dirty="0"/>
              <a:t> </a:t>
            </a:r>
            <a:r>
              <a:rPr lang="en-IN" dirty="0"/>
              <a:t>equals(Object o</a:t>
            </a:r>
            <a:r>
              <a:rPr lang="en-IN" dirty="0" smtClean="0"/>
              <a:t>)</a:t>
            </a:r>
          </a:p>
          <a:p>
            <a:r>
              <a:rPr lang="en-US" dirty="0"/>
              <a:t>This method tests whether two objects are equal. </a:t>
            </a:r>
            <a:r>
              <a:rPr lang="en-US" dirty="0" smtClean="0"/>
              <a:t> (</a:t>
            </a:r>
            <a:r>
              <a:rPr lang="en-US" dirty="0"/>
              <a:t>This implementation checks whether two reference variables point to the same object </a:t>
            </a:r>
            <a:r>
              <a:rPr lang="en-US" dirty="0" smtClean="0"/>
              <a:t>using </a:t>
            </a:r>
            <a:r>
              <a:rPr lang="en-IN" dirty="0" smtClean="0"/>
              <a:t>the </a:t>
            </a:r>
            <a:r>
              <a:rPr lang="en-IN" b="1" dirty="0"/>
              <a:t>== </a:t>
            </a:r>
            <a:r>
              <a:rPr lang="en-IN" dirty="0"/>
              <a:t>operator</a:t>
            </a:r>
            <a:r>
              <a:rPr lang="en-US" dirty="0" smtClean="0"/>
              <a:t>)</a:t>
            </a:r>
          </a:p>
          <a:p>
            <a:r>
              <a:rPr lang="en-US" dirty="0" smtClean="0"/>
              <a:t>The </a:t>
            </a:r>
            <a:r>
              <a:rPr lang="en-US" dirty="0"/>
              <a:t>syntax for invoking it is:</a:t>
            </a:r>
          </a:p>
          <a:p>
            <a:pPr marL="82296" indent="0" algn="just">
              <a:buNone/>
            </a:pPr>
            <a:r>
              <a:rPr lang="en-IN" dirty="0"/>
              <a:t>object1.equals(object2);</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33</a:t>
            </a:fld>
            <a:endParaRPr lang="en-IN"/>
          </a:p>
        </p:txBody>
      </p:sp>
      <p:pic>
        <p:nvPicPr>
          <p:cNvPr id="6" name="Picture 5"/>
          <p:cNvPicPr>
            <a:picLocks noChangeAspect="1"/>
          </p:cNvPicPr>
          <p:nvPr/>
        </p:nvPicPr>
        <p:blipFill>
          <a:blip r:embed="rId2"/>
          <a:stretch>
            <a:fillRect/>
          </a:stretch>
        </p:blipFill>
        <p:spPr>
          <a:xfrm>
            <a:off x="1331640" y="5798595"/>
            <a:ext cx="4032447" cy="1059405"/>
          </a:xfrm>
          <a:prstGeom prst="rect">
            <a:avLst/>
          </a:prstGeom>
          <a:ln>
            <a:solidFill>
              <a:schemeClr val="tx1"/>
            </a:solidFill>
          </a:ln>
        </p:spPr>
      </p:pic>
    </p:spTree>
    <p:extLst>
      <p:ext uri="{BB962C8B-B14F-4D97-AF65-F5344CB8AC3E}">
        <p14:creationId xmlns:p14="http://schemas.microsoft.com/office/powerpoint/2010/main" val="15034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US" dirty="0"/>
              <a:t>You should override this method in your custom class to test whether </a:t>
            </a:r>
            <a:r>
              <a:rPr lang="en-US" dirty="0" smtClean="0"/>
              <a:t>two distinct </a:t>
            </a:r>
            <a:r>
              <a:rPr lang="en-US" dirty="0"/>
              <a:t>objects have the same </a:t>
            </a:r>
            <a:r>
              <a:rPr lang="en-US" dirty="0" smtClean="0"/>
              <a:t>content.</a:t>
            </a:r>
          </a:p>
          <a:p>
            <a:pPr algn="just"/>
            <a:r>
              <a:rPr lang="en-US" dirty="0"/>
              <a:t>The </a:t>
            </a:r>
            <a:r>
              <a:rPr lang="en-US" b="1" dirty="0"/>
              <a:t>equals </a:t>
            </a:r>
            <a:r>
              <a:rPr lang="en-US" dirty="0"/>
              <a:t>method is overridden in many classes in the Java API, such as </a:t>
            </a:r>
            <a:r>
              <a:rPr lang="en-US" b="1" dirty="0" err="1" smtClean="0"/>
              <a:t>java.lang.String</a:t>
            </a:r>
            <a:r>
              <a:rPr lang="en-US" b="1" dirty="0" smtClean="0"/>
              <a:t> </a:t>
            </a:r>
            <a:r>
              <a:rPr lang="en-US" dirty="0"/>
              <a:t>and </a:t>
            </a:r>
            <a:r>
              <a:rPr lang="en-US" b="1" dirty="0" err="1"/>
              <a:t>java.util.Date</a:t>
            </a:r>
            <a:r>
              <a:rPr lang="en-US" dirty="0"/>
              <a:t>, to compare whether the contents of two objects are equal.</a:t>
            </a:r>
          </a:p>
          <a:p>
            <a:pPr algn="just"/>
            <a:r>
              <a:rPr lang="en-US" dirty="0" smtClean="0"/>
              <a:t>The </a:t>
            </a:r>
            <a:r>
              <a:rPr lang="en-US" b="1" dirty="0"/>
              <a:t>equals </a:t>
            </a:r>
            <a:r>
              <a:rPr lang="en-US" dirty="0"/>
              <a:t>method in the </a:t>
            </a:r>
            <a:r>
              <a:rPr lang="en-US" b="1" dirty="0"/>
              <a:t>String </a:t>
            </a:r>
            <a:r>
              <a:rPr lang="en-US" dirty="0"/>
              <a:t>class is inherited from the </a:t>
            </a:r>
            <a:r>
              <a:rPr lang="en-US" b="1" dirty="0"/>
              <a:t>Object </a:t>
            </a:r>
            <a:r>
              <a:rPr lang="en-US" dirty="0" smtClean="0"/>
              <a:t>class and </a:t>
            </a:r>
            <a:r>
              <a:rPr lang="en-US" dirty="0"/>
              <a:t>is overridden in the </a:t>
            </a:r>
            <a:r>
              <a:rPr lang="en-US" b="1" dirty="0"/>
              <a:t>String </a:t>
            </a:r>
            <a:r>
              <a:rPr lang="en-US" dirty="0"/>
              <a:t>class to test whether two strings are identical in </a:t>
            </a:r>
            <a:r>
              <a:rPr lang="en-US" dirty="0" smtClean="0"/>
              <a:t>content.</a:t>
            </a:r>
          </a:p>
          <a:p>
            <a:pPr algn="just"/>
            <a:r>
              <a:rPr lang="en-IN" u="sng" dirty="0" smtClean="0">
                <a:solidFill>
                  <a:srgbClr val="00B050"/>
                </a:solidFill>
              </a:rPr>
              <a:t>Circle_equals.java</a:t>
            </a:r>
            <a:endParaRPr lang="en-IN"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34</a:t>
            </a:fld>
            <a:endParaRPr lang="en-IN"/>
          </a:p>
        </p:txBody>
      </p:sp>
    </p:spTree>
    <p:extLst>
      <p:ext uri="{BB962C8B-B14F-4D97-AF65-F5344CB8AC3E}">
        <p14:creationId xmlns:p14="http://schemas.microsoft.com/office/powerpoint/2010/main" val="3883364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data and methods</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a:t>A protected member of a class can be accessed from a </a:t>
            </a:r>
            <a:r>
              <a:rPr lang="en-US" dirty="0" smtClean="0"/>
              <a:t>subclass. </a:t>
            </a:r>
          </a:p>
          <a:p>
            <a:pPr algn="just"/>
            <a:r>
              <a:rPr lang="en-US" dirty="0"/>
              <a:t>Often it is desirable to allow </a:t>
            </a:r>
            <a:r>
              <a:rPr lang="en-US" dirty="0">
                <a:solidFill>
                  <a:srgbClr val="FF0000"/>
                </a:solidFill>
              </a:rPr>
              <a:t>subclasses to access data fields or methods </a:t>
            </a:r>
            <a:r>
              <a:rPr lang="en-US" dirty="0"/>
              <a:t>defined in </a:t>
            </a:r>
            <a:r>
              <a:rPr lang="en-US" dirty="0" smtClean="0"/>
              <a:t>the superclass</a:t>
            </a:r>
            <a:r>
              <a:rPr lang="en-US" dirty="0"/>
              <a:t>, </a:t>
            </a:r>
            <a:r>
              <a:rPr lang="en-US" dirty="0">
                <a:solidFill>
                  <a:srgbClr val="FF0000"/>
                </a:solidFill>
              </a:rPr>
              <a:t>but not to </a:t>
            </a:r>
            <a:r>
              <a:rPr lang="en-US" dirty="0" smtClean="0">
                <a:solidFill>
                  <a:srgbClr val="FF0000"/>
                </a:solidFill>
              </a:rPr>
              <a:t>allow non-subclasses </a:t>
            </a:r>
            <a:r>
              <a:rPr lang="en-US" dirty="0">
                <a:solidFill>
                  <a:srgbClr val="FF0000"/>
                </a:solidFill>
              </a:rPr>
              <a:t>to access</a:t>
            </a:r>
            <a:r>
              <a:rPr lang="en-US" dirty="0"/>
              <a:t> these data fields and </a:t>
            </a:r>
            <a:r>
              <a:rPr lang="en-US" dirty="0" smtClean="0"/>
              <a:t>methods. </a:t>
            </a:r>
          </a:p>
          <a:p>
            <a:pPr algn="just"/>
            <a:r>
              <a:rPr lang="en-US" dirty="0"/>
              <a:t>The modifiers </a:t>
            </a:r>
            <a:r>
              <a:rPr lang="en-US" b="1" dirty="0"/>
              <a:t>private</a:t>
            </a:r>
            <a:r>
              <a:rPr lang="en-US" dirty="0"/>
              <a:t>, </a:t>
            </a:r>
            <a:r>
              <a:rPr lang="en-US" b="1" dirty="0"/>
              <a:t>protected</a:t>
            </a:r>
            <a:r>
              <a:rPr lang="en-US" dirty="0"/>
              <a:t>, and </a:t>
            </a:r>
            <a:r>
              <a:rPr lang="en-US" b="1" dirty="0"/>
              <a:t>public </a:t>
            </a:r>
            <a:r>
              <a:rPr lang="en-US" dirty="0"/>
              <a:t>are known as </a:t>
            </a:r>
            <a:r>
              <a:rPr lang="en-US" i="1" dirty="0"/>
              <a:t>visibility </a:t>
            </a:r>
            <a:r>
              <a:rPr lang="en-US" dirty="0"/>
              <a:t>or </a:t>
            </a:r>
            <a:r>
              <a:rPr lang="en-US" i="1" dirty="0" smtClean="0"/>
              <a:t>accessibility modifiers </a:t>
            </a:r>
            <a:r>
              <a:rPr lang="en-US" dirty="0"/>
              <a:t>because they specify how classes and class members are </a:t>
            </a:r>
            <a:r>
              <a:rPr lang="en-US" dirty="0" smtClean="0"/>
              <a:t>accessed. </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35</a:t>
            </a:fld>
            <a:endParaRPr lang="en-IN"/>
          </a:p>
        </p:txBody>
      </p:sp>
      <p:pic>
        <p:nvPicPr>
          <p:cNvPr id="6" name="Picture 5"/>
          <p:cNvPicPr>
            <a:picLocks noChangeAspect="1"/>
          </p:cNvPicPr>
          <p:nvPr/>
        </p:nvPicPr>
        <p:blipFill>
          <a:blip r:embed="rId2"/>
          <a:stretch>
            <a:fillRect/>
          </a:stretch>
        </p:blipFill>
        <p:spPr>
          <a:xfrm>
            <a:off x="1435608" y="5847476"/>
            <a:ext cx="4179421" cy="862171"/>
          </a:xfrm>
          <a:prstGeom prst="rect">
            <a:avLst/>
          </a:prstGeom>
          <a:ln w="38100">
            <a:solidFill>
              <a:schemeClr val="tx1"/>
            </a:solidFill>
          </a:ln>
        </p:spPr>
      </p:pic>
    </p:spTree>
    <p:extLst>
      <p:ext uri="{BB962C8B-B14F-4D97-AF65-F5344CB8AC3E}">
        <p14:creationId xmlns:p14="http://schemas.microsoft.com/office/powerpoint/2010/main" val="979519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36</a:t>
            </a:fld>
            <a:endParaRPr lang="en-IN"/>
          </a:p>
        </p:txBody>
      </p:sp>
      <p:pic>
        <p:nvPicPr>
          <p:cNvPr id="4" name="Picture 3"/>
          <p:cNvPicPr>
            <a:picLocks noChangeAspect="1"/>
          </p:cNvPicPr>
          <p:nvPr/>
        </p:nvPicPr>
        <p:blipFill>
          <a:blip r:embed="rId2"/>
          <a:stretch>
            <a:fillRect/>
          </a:stretch>
        </p:blipFill>
        <p:spPr>
          <a:xfrm>
            <a:off x="1570412" y="232910"/>
            <a:ext cx="7265161" cy="6277600"/>
          </a:xfrm>
          <a:prstGeom prst="rect">
            <a:avLst/>
          </a:prstGeom>
        </p:spPr>
      </p:pic>
    </p:spTree>
    <p:extLst>
      <p:ext uri="{BB962C8B-B14F-4D97-AF65-F5344CB8AC3E}">
        <p14:creationId xmlns:p14="http://schemas.microsoft.com/office/powerpoint/2010/main" val="2101858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US" dirty="0"/>
              <a:t>Your class can be used in two ways: (1) for creating instances of the class and (2) for </a:t>
            </a:r>
            <a:r>
              <a:rPr lang="en-US" dirty="0" smtClean="0"/>
              <a:t>defining subclasses </a:t>
            </a:r>
            <a:r>
              <a:rPr lang="en-US" dirty="0"/>
              <a:t>by extending the class. </a:t>
            </a:r>
            <a:endParaRPr lang="en-US" dirty="0" smtClean="0"/>
          </a:p>
          <a:p>
            <a:pPr algn="just"/>
            <a:r>
              <a:rPr lang="en-US" dirty="0" smtClean="0"/>
              <a:t>Make </a:t>
            </a:r>
            <a:r>
              <a:rPr lang="en-US" dirty="0"/>
              <a:t>the members </a:t>
            </a:r>
            <a:r>
              <a:rPr lang="en-US" b="1" dirty="0"/>
              <a:t>private </a:t>
            </a:r>
            <a:r>
              <a:rPr lang="en-US" dirty="0"/>
              <a:t>if they are not </a:t>
            </a:r>
            <a:r>
              <a:rPr lang="en-US" dirty="0" smtClean="0"/>
              <a:t>intended for </a:t>
            </a:r>
            <a:r>
              <a:rPr lang="en-US" dirty="0"/>
              <a:t>use from outside the class. </a:t>
            </a:r>
            <a:endParaRPr lang="en-US" dirty="0" smtClean="0"/>
          </a:p>
          <a:p>
            <a:pPr algn="just"/>
            <a:r>
              <a:rPr lang="en-US" dirty="0" smtClean="0"/>
              <a:t>Make </a:t>
            </a:r>
            <a:r>
              <a:rPr lang="en-US" dirty="0"/>
              <a:t>the members </a:t>
            </a:r>
            <a:r>
              <a:rPr lang="en-US" b="1" dirty="0"/>
              <a:t>public </a:t>
            </a:r>
            <a:r>
              <a:rPr lang="en-US" dirty="0"/>
              <a:t>if they are intended for the users </a:t>
            </a:r>
            <a:r>
              <a:rPr lang="en-US" dirty="0" smtClean="0"/>
              <a:t>of the </a:t>
            </a:r>
            <a:r>
              <a:rPr lang="en-US" dirty="0"/>
              <a:t>class. </a:t>
            </a:r>
            <a:endParaRPr lang="en-US" dirty="0" smtClean="0"/>
          </a:p>
          <a:p>
            <a:pPr algn="just"/>
            <a:r>
              <a:rPr lang="en-US" dirty="0" smtClean="0"/>
              <a:t>Make </a:t>
            </a:r>
            <a:r>
              <a:rPr lang="en-US" dirty="0"/>
              <a:t>the fields or methods </a:t>
            </a:r>
            <a:r>
              <a:rPr lang="en-US" b="1" dirty="0"/>
              <a:t>protected </a:t>
            </a:r>
            <a:r>
              <a:rPr lang="en-US" dirty="0"/>
              <a:t>if they are intended for the extenders of </a:t>
            </a:r>
            <a:r>
              <a:rPr lang="en-US" dirty="0" smtClean="0"/>
              <a:t>the class </a:t>
            </a:r>
            <a:r>
              <a:rPr lang="en-US" dirty="0"/>
              <a:t>but not for the users of the class</a:t>
            </a:r>
            <a:r>
              <a:rPr lang="en-US" dirty="0" smtClean="0"/>
              <a:t>.</a:t>
            </a:r>
          </a:p>
          <a:p>
            <a:pPr algn="just"/>
            <a:r>
              <a:rPr lang="en-US" dirty="0"/>
              <a:t>The </a:t>
            </a:r>
            <a:r>
              <a:rPr lang="en-US" b="1" dirty="0"/>
              <a:t>private </a:t>
            </a:r>
            <a:r>
              <a:rPr lang="en-US" dirty="0"/>
              <a:t>and </a:t>
            </a:r>
            <a:r>
              <a:rPr lang="en-US" b="1" dirty="0"/>
              <a:t>protected </a:t>
            </a:r>
            <a:r>
              <a:rPr lang="en-US" dirty="0"/>
              <a:t>modifiers can be used only for members of the class.</a:t>
            </a:r>
          </a:p>
          <a:p>
            <a:pPr algn="just"/>
            <a:r>
              <a:rPr lang="en-US" dirty="0"/>
              <a:t>The </a:t>
            </a:r>
            <a:r>
              <a:rPr lang="en-US" b="1" dirty="0"/>
              <a:t>public </a:t>
            </a:r>
            <a:r>
              <a:rPr lang="en-US" dirty="0"/>
              <a:t>modifier and the default modifier (i.e., no modifier) can be used on members </a:t>
            </a:r>
            <a:r>
              <a:rPr lang="en-US" dirty="0" smtClean="0"/>
              <a:t>of the </a:t>
            </a:r>
            <a:r>
              <a:rPr lang="en-US" dirty="0"/>
              <a:t>class as well as on the class.</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37</a:t>
            </a:fld>
            <a:endParaRPr lang="en-IN"/>
          </a:p>
        </p:txBody>
      </p:sp>
    </p:spTree>
    <p:extLst>
      <p:ext uri="{BB962C8B-B14F-4D97-AF65-F5344CB8AC3E}">
        <p14:creationId xmlns:p14="http://schemas.microsoft.com/office/powerpoint/2010/main" val="411688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38</a:t>
            </a:fld>
            <a:endParaRPr lang="en-IN"/>
          </a:p>
        </p:txBody>
      </p:sp>
      <p:pic>
        <p:nvPicPr>
          <p:cNvPr id="4" name="Picture 3"/>
          <p:cNvPicPr>
            <a:picLocks noChangeAspect="1"/>
          </p:cNvPicPr>
          <p:nvPr/>
        </p:nvPicPr>
        <p:blipFill>
          <a:blip r:embed="rId2"/>
          <a:stretch>
            <a:fillRect/>
          </a:stretch>
        </p:blipFill>
        <p:spPr>
          <a:xfrm>
            <a:off x="1763688" y="404664"/>
            <a:ext cx="5859001" cy="3261096"/>
          </a:xfrm>
          <a:prstGeom prst="rect">
            <a:avLst/>
          </a:prstGeom>
        </p:spPr>
      </p:pic>
    </p:spTree>
    <p:extLst>
      <p:ext uri="{BB962C8B-B14F-4D97-AF65-F5344CB8AC3E}">
        <p14:creationId xmlns:p14="http://schemas.microsoft.com/office/powerpoint/2010/main" val="361570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extending or overriding</a:t>
            </a:r>
            <a:endParaRPr lang="en-IN" dirty="0"/>
          </a:p>
        </p:txBody>
      </p:sp>
      <p:sp>
        <p:nvSpPr>
          <p:cNvPr id="3" name="Content Placeholder 2"/>
          <p:cNvSpPr>
            <a:spLocks noGrp="1"/>
          </p:cNvSpPr>
          <p:nvPr>
            <p:ph idx="1"/>
          </p:nvPr>
        </p:nvSpPr>
        <p:spPr/>
        <p:txBody>
          <a:bodyPr/>
          <a:lstStyle/>
          <a:p>
            <a:pPr algn="just"/>
            <a:r>
              <a:rPr lang="en-US" dirty="0"/>
              <a:t>You may occasionally want to prevent classes from being </a:t>
            </a:r>
            <a:r>
              <a:rPr lang="en-US" dirty="0" smtClean="0"/>
              <a:t>extended. </a:t>
            </a:r>
          </a:p>
          <a:p>
            <a:pPr algn="just"/>
            <a:r>
              <a:rPr lang="en-IN" b="1" dirty="0"/>
              <a:t>public final class </a:t>
            </a:r>
            <a:r>
              <a:rPr lang="en-IN" dirty="0"/>
              <a:t>A </a:t>
            </a:r>
            <a:r>
              <a:rPr lang="en-IN" dirty="0" smtClean="0"/>
              <a:t>{  }</a:t>
            </a:r>
          </a:p>
          <a:p>
            <a:pPr algn="just"/>
            <a:r>
              <a:rPr lang="en-US" dirty="0"/>
              <a:t>You also can define a method to be final; a final method cannot be overridden by </a:t>
            </a:r>
            <a:r>
              <a:rPr lang="en-US" dirty="0" smtClean="0"/>
              <a:t>its </a:t>
            </a:r>
            <a:r>
              <a:rPr lang="en-IN" dirty="0" smtClean="0"/>
              <a:t>subclasses</a:t>
            </a:r>
            <a:r>
              <a:rPr lang="en-IN" dirty="0"/>
              <a:t>.</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39</a:t>
            </a:fld>
            <a:endParaRPr lang="en-IN"/>
          </a:p>
        </p:txBody>
      </p:sp>
      <p:pic>
        <p:nvPicPr>
          <p:cNvPr id="6" name="Picture 5"/>
          <p:cNvPicPr>
            <a:picLocks noChangeAspect="1"/>
          </p:cNvPicPr>
          <p:nvPr/>
        </p:nvPicPr>
        <p:blipFill>
          <a:blip r:embed="rId2"/>
          <a:stretch>
            <a:fillRect/>
          </a:stretch>
        </p:blipFill>
        <p:spPr>
          <a:xfrm>
            <a:off x="2411760" y="4653136"/>
            <a:ext cx="4536504" cy="1486912"/>
          </a:xfrm>
          <a:prstGeom prst="rect">
            <a:avLst/>
          </a:prstGeom>
          <a:ln w="28575">
            <a:solidFill>
              <a:schemeClr val="tx1"/>
            </a:solidFill>
          </a:ln>
        </p:spPr>
      </p:pic>
    </p:spTree>
    <p:extLst>
      <p:ext uri="{BB962C8B-B14F-4D97-AF65-F5344CB8AC3E}">
        <p14:creationId xmlns:p14="http://schemas.microsoft.com/office/powerpoint/2010/main" val="3718031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92500"/>
          </a:bodyPr>
          <a:lstStyle/>
          <a:p>
            <a:pPr algn="just"/>
            <a:r>
              <a:rPr lang="en-US" dirty="0"/>
              <a:t>In Java terminology, a class </a:t>
            </a:r>
            <a:r>
              <a:rPr lang="en-US" b="1" dirty="0"/>
              <a:t>C1 </a:t>
            </a:r>
            <a:r>
              <a:rPr lang="en-US" dirty="0"/>
              <a:t>extended from another class </a:t>
            </a:r>
            <a:r>
              <a:rPr lang="en-US" b="1" dirty="0"/>
              <a:t>C2 </a:t>
            </a:r>
            <a:r>
              <a:rPr lang="en-US" dirty="0"/>
              <a:t>is called a </a:t>
            </a:r>
            <a:r>
              <a:rPr lang="en-US" dirty="0">
                <a:solidFill>
                  <a:srgbClr val="FF0000"/>
                </a:solidFill>
              </a:rPr>
              <a:t>subclass</a:t>
            </a:r>
            <a:r>
              <a:rPr lang="en-US" dirty="0"/>
              <a:t>, and </a:t>
            </a:r>
            <a:r>
              <a:rPr lang="en-US" b="1" dirty="0" smtClean="0"/>
              <a:t>C2 </a:t>
            </a:r>
            <a:r>
              <a:rPr lang="en-US" dirty="0" smtClean="0"/>
              <a:t>is </a:t>
            </a:r>
            <a:r>
              <a:rPr lang="en-US" dirty="0"/>
              <a:t>called a </a:t>
            </a:r>
            <a:r>
              <a:rPr lang="en-US" dirty="0">
                <a:solidFill>
                  <a:srgbClr val="FF0000"/>
                </a:solidFill>
              </a:rPr>
              <a:t>superclass</a:t>
            </a:r>
            <a:r>
              <a:rPr lang="en-US" dirty="0"/>
              <a:t>. </a:t>
            </a:r>
            <a:endParaRPr lang="en-US" dirty="0" smtClean="0"/>
          </a:p>
          <a:p>
            <a:pPr algn="just"/>
            <a:r>
              <a:rPr lang="en-US" dirty="0" smtClean="0"/>
              <a:t>A </a:t>
            </a:r>
            <a:r>
              <a:rPr lang="en-US" dirty="0"/>
              <a:t>superclass is also referred to as a </a:t>
            </a:r>
            <a:r>
              <a:rPr lang="en-US" dirty="0">
                <a:solidFill>
                  <a:srgbClr val="FF0000"/>
                </a:solidFill>
              </a:rPr>
              <a:t>parent class or a base class</a:t>
            </a:r>
            <a:r>
              <a:rPr lang="en-US" dirty="0"/>
              <a:t>, and </a:t>
            </a:r>
            <a:r>
              <a:rPr lang="en-US" dirty="0" smtClean="0"/>
              <a:t>a subclass </a:t>
            </a:r>
            <a:r>
              <a:rPr lang="en-US" dirty="0"/>
              <a:t>as a </a:t>
            </a:r>
            <a:r>
              <a:rPr lang="en-US" dirty="0">
                <a:solidFill>
                  <a:srgbClr val="FF0000"/>
                </a:solidFill>
              </a:rPr>
              <a:t>child class, an extended class, or a derived class</a:t>
            </a:r>
            <a:r>
              <a:rPr lang="en-US" dirty="0" smtClean="0"/>
              <a:t>.</a:t>
            </a:r>
          </a:p>
          <a:p>
            <a:pPr algn="just"/>
            <a:r>
              <a:rPr lang="en-IN" sz="3000" u="sng" dirty="0">
                <a:solidFill>
                  <a:srgbClr val="00B050"/>
                </a:solidFill>
              </a:rPr>
              <a:t>SimpleGeometricObject.java, CircleFromSimpleGeometricObject.java, RectangleFromSimpleGeometricObject.java, </a:t>
            </a:r>
            <a:r>
              <a:rPr lang="en-IN" sz="3000" u="sng" dirty="0" smtClean="0">
                <a:solidFill>
                  <a:srgbClr val="00B050"/>
                </a:solidFill>
              </a:rPr>
              <a:t>TestCircleRectangle.java</a:t>
            </a:r>
            <a:endParaRPr lang="en-IN" sz="3000"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a:t>
            </a:fld>
            <a:endParaRPr lang="en-IN"/>
          </a:p>
        </p:txBody>
      </p:sp>
    </p:spTree>
    <p:extLst>
      <p:ext uri="{BB962C8B-B14F-4D97-AF65-F5344CB8AC3E}">
        <p14:creationId xmlns:p14="http://schemas.microsoft.com/office/powerpoint/2010/main" val="2058046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Class</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US" dirty="0" smtClean="0"/>
              <a:t>In </a:t>
            </a:r>
            <a:r>
              <a:rPr lang="en-US" dirty="0"/>
              <a:t>the inheritance hierarchy, classes become </a:t>
            </a:r>
            <a:r>
              <a:rPr lang="en-US" dirty="0">
                <a:solidFill>
                  <a:srgbClr val="FF0000"/>
                </a:solidFill>
              </a:rPr>
              <a:t>more specific and concrete </a:t>
            </a:r>
            <a:r>
              <a:rPr lang="en-US" i="1" dirty="0"/>
              <a:t>with each new subclass</a:t>
            </a:r>
            <a:r>
              <a:rPr lang="en-US" dirty="0" smtClean="0"/>
              <a:t>.</a:t>
            </a:r>
          </a:p>
          <a:p>
            <a:pPr algn="just"/>
            <a:r>
              <a:rPr lang="en-US" dirty="0"/>
              <a:t>If you move from a subclass back up to </a:t>
            </a:r>
            <a:r>
              <a:rPr lang="en-US" dirty="0" smtClean="0"/>
              <a:t>a superclass</a:t>
            </a:r>
            <a:r>
              <a:rPr lang="en-US" dirty="0"/>
              <a:t>, the classes become </a:t>
            </a:r>
            <a:r>
              <a:rPr lang="en-US" dirty="0">
                <a:solidFill>
                  <a:srgbClr val="FF0000"/>
                </a:solidFill>
              </a:rPr>
              <a:t>more </a:t>
            </a:r>
            <a:r>
              <a:rPr lang="en-US" dirty="0" smtClean="0">
                <a:solidFill>
                  <a:srgbClr val="FF0000"/>
                </a:solidFill>
              </a:rPr>
              <a:t>general and </a:t>
            </a:r>
            <a:r>
              <a:rPr lang="en-US" dirty="0">
                <a:solidFill>
                  <a:srgbClr val="FF0000"/>
                </a:solidFill>
              </a:rPr>
              <a:t>less specific</a:t>
            </a:r>
            <a:r>
              <a:rPr lang="en-US" dirty="0"/>
              <a:t>. </a:t>
            </a:r>
            <a:endParaRPr lang="en-US" dirty="0" smtClean="0"/>
          </a:p>
          <a:p>
            <a:pPr algn="just"/>
            <a:r>
              <a:rPr lang="en-US" dirty="0" smtClean="0"/>
              <a:t>Class </a:t>
            </a:r>
            <a:r>
              <a:rPr lang="en-US" dirty="0"/>
              <a:t>design should ensure that a superclass contains </a:t>
            </a:r>
            <a:r>
              <a:rPr lang="en-US" dirty="0">
                <a:solidFill>
                  <a:srgbClr val="FF0000"/>
                </a:solidFill>
              </a:rPr>
              <a:t>common features of </a:t>
            </a:r>
            <a:r>
              <a:rPr lang="en-US" dirty="0" smtClean="0">
                <a:solidFill>
                  <a:srgbClr val="FF0000"/>
                </a:solidFill>
              </a:rPr>
              <a:t>its subclasses</a:t>
            </a:r>
            <a:r>
              <a:rPr lang="en-US" dirty="0"/>
              <a:t>. </a:t>
            </a:r>
            <a:endParaRPr lang="en-US" dirty="0" smtClean="0"/>
          </a:p>
          <a:p>
            <a:pPr algn="just"/>
            <a:r>
              <a:rPr lang="en-US" dirty="0" smtClean="0"/>
              <a:t>Sometimes </a:t>
            </a:r>
            <a:r>
              <a:rPr lang="en-US" dirty="0"/>
              <a:t>a superclass is so abstract that it cannot be used to create </a:t>
            </a:r>
            <a:r>
              <a:rPr lang="en-US" dirty="0">
                <a:solidFill>
                  <a:srgbClr val="FF0000"/>
                </a:solidFill>
              </a:rPr>
              <a:t>any </a:t>
            </a:r>
            <a:r>
              <a:rPr lang="en-US" dirty="0" smtClean="0">
                <a:solidFill>
                  <a:srgbClr val="FF0000"/>
                </a:solidFill>
              </a:rPr>
              <a:t>specific instances</a:t>
            </a:r>
            <a:r>
              <a:rPr lang="en-US" dirty="0"/>
              <a:t>. Such a class is referred to as an </a:t>
            </a:r>
            <a:r>
              <a:rPr lang="en-US" i="1" dirty="0"/>
              <a:t>abstract </a:t>
            </a:r>
            <a:r>
              <a:rPr lang="en-US" i="1" dirty="0" smtClean="0"/>
              <a:t>class.</a:t>
            </a:r>
          </a:p>
          <a:p>
            <a:pPr algn="just"/>
            <a:r>
              <a:rPr lang="en-IN" u="sng" dirty="0" smtClean="0">
                <a:solidFill>
                  <a:srgbClr val="00B050"/>
                </a:solidFill>
              </a:rPr>
              <a:t>TestGeometricObject.java</a:t>
            </a:r>
            <a:endParaRPr lang="en-IN"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40</a:t>
            </a:fld>
            <a:endParaRPr lang="en-IN"/>
          </a:p>
        </p:txBody>
      </p:sp>
    </p:spTree>
    <p:extLst>
      <p:ext uri="{BB962C8B-B14F-4D97-AF65-F5344CB8AC3E}">
        <p14:creationId xmlns:p14="http://schemas.microsoft.com/office/powerpoint/2010/main" val="649288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Autofit/>
          </a:bodyPr>
          <a:lstStyle/>
          <a:p>
            <a:pPr algn="just"/>
            <a:r>
              <a:rPr lang="en-US" sz="2000" dirty="0">
                <a:solidFill>
                  <a:srgbClr val="FF0000"/>
                </a:solidFill>
              </a:rPr>
              <a:t>An abstract method cannot be contained in a </a:t>
            </a:r>
            <a:r>
              <a:rPr lang="en-US" sz="2000" dirty="0" err="1">
                <a:solidFill>
                  <a:srgbClr val="FF0000"/>
                </a:solidFill>
              </a:rPr>
              <a:t>nonabstract</a:t>
            </a:r>
            <a:r>
              <a:rPr lang="en-US" sz="2000" dirty="0">
                <a:solidFill>
                  <a:srgbClr val="FF0000"/>
                </a:solidFill>
              </a:rPr>
              <a:t> class</a:t>
            </a:r>
            <a:r>
              <a:rPr lang="en-US" sz="2000" dirty="0"/>
              <a:t>. If a subclass of </a:t>
            </a:r>
            <a:r>
              <a:rPr lang="en-US" sz="2000" dirty="0" smtClean="0"/>
              <a:t>an abstract </a:t>
            </a:r>
            <a:r>
              <a:rPr lang="en-US" sz="2000" dirty="0"/>
              <a:t>superclass does not implement all the abstract methods, the subclass </a:t>
            </a:r>
            <a:r>
              <a:rPr lang="en-US" sz="2000" dirty="0" smtClean="0"/>
              <a:t>must be </a:t>
            </a:r>
            <a:r>
              <a:rPr lang="en-US" sz="2000" dirty="0"/>
              <a:t>defined as abstract. </a:t>
            </a:r>
            <a:r>
              <a:rPr lang="en-US" sz="2000" dirty="0">
                <a:solidFill>
                  <a:srgbClr val="FF0000"/>
                </a:solidFill>
              </a:rPr>
              <a:t>In other words, in a </a:t>
            </a:r>
            <a:r>
              <a:rPr lang="en-US" sz="2000" dirty="0" err="1">
                <a:solidFill>
                  <a:srgbClr val="FF0000"/>
                </a:solidFill>
              </a:rPr>
              <a:t>nonabstract</a:t>
            </a:r>
            <a:r>
              <a:rPr lang="en-US" sz="2000" dirty="0">
                <a:solidFill>
                  <a:srgbClr val="FF0000"/>
                </a:solidFill>
              </a:rPr>
              <a:t> subclass extended from </a:t>
            </a:r>
            <a:r>
              <a:rPr lang="en-US" sz="2000" dirty="0" smtClean="0">
                <a:solidFill>
                  <a:srgbClr val="FF0000"/>
                </a:solidFill>
              </a:rPr>
              <a:t>an abstract </a:t>
            </a:r>
            <a:r>
              <a:rPr lang="en-US" sz="2000" dirty="0">
                <a:solidFill>
                  <a:srgbClr val="FF0000"/>
                </a:solidFill>
              </a:rPr>
              <a:t>class, all the abstract methods must be implemented</a:t>
            </a:r>
            <a:r>
              <a:rPr lang="en-US" sz="2000" dirty="0"/>
              <a:t>. Also note that </a:t>
            </a:r>
            <a:r>
              <a:rPr lang="en-US" sz="2000" dirty="0" smtClean="0"/>
              <a:t>abstract </a:t>
            </a:r>
            <a:r>
              <a:rPr lang="en-IN" sz="2000" dirty="0" smtClean="0"/>
              <a:t>methods </a:t>
            </a:r>
            <a:r>
              <a:rPr lang="en-IN" sz="2000" dirty="0"/>
              <a:t>are </a:t>
            </a:r>
            <a:r>
              <a:rPr lang="en-IN" sz="2000" dirty="0" err="1"/>
              <a:t>nonstatic</a:t>
            </a:r>
            <a:r>
              <a:rPr lang="en-IN" sz="2000" dirty="0"/>
              <a:t>.</a:t>
            </a:r>
          </a:p>
          <a:p>
            <a:pPr algn="just"/>
            <a:r>
              <a:rPr lang="en-US" sz="2000" dirty="0" smtClean="0">
                <a:solidFill>
                  <a:srgbClr val="FF0000"/>
                </a:solidFill>
              </a:rPr>
              <a:t>An </a:t>
            </a:r>
            <a:r>
              <a:rPr lang="en-US" sz="2000" dirty="0">
                <a:solidFill>
                  <a:srgbClr val="FF0000"/>
                </a:solidFill>
              </a:rPr>
              <a:t>abstract class cannot be instantiated using the </a:t>
            </a:r>
            <a:r>
              <a:rPr lang="en-US" sz="2000" b="1" dirty="0">
                <a:solidFill>
                  <a:srgbClr val="FF0000"/>
                </a:solidFill>
              </a:rPr>
              <a:t>new </a:t>
            </a:r>
            <a:r>
              <a:rPr lang="en-US" sz="2000" dirty="0">
                <a:solidFill>
                  <a:srgbClr val="FF0000"/>
                </a:solidFill>
              </a:rPr>
              <a:t>operator, but you can </a:t>
            </a:r>
            <a:r>
              <a:rPr lang="en-US" sz="2000" dirty="0" smtClean="0">
                <a:solidFill>
                  <a:srgbClr val="FF0000"/>
                </a:solidFill>
              </a:rPr>
              <a:t>still define </a:t>
            </a:r>
            <a:r>
              <a:rPr lang="en-US" sz="2000" dirty="0">
                <a:solidFill>
                  <a:srgbClr val="FF0000"/>
                </a:solidFill>
              </a:rPr>
              <a:t>its constructors</a:t>
            </a:r>
            <a:r>
              <a:rPr lang="en-US" sz="2000" dirty="0"/>
              <a:t>, which are invoked in the constructors of its subclasses. </a:t>
            </a:r>
            <a:r>
              <a:rPr lang="en-US" sz="2000" dirty="0" smtClean="0"/>
              <a:t>For instance</a:t>
            </a:r>
            <a:r>
              <a:rPr lang="en-US" sz="2000" dirty="0"/>
              <a:t>, the constructors of </a:t>
            </a:r>
            <a:r>
              <a:rPr lang="en-US" sz="2000" b="1" dirty="0" err="1"/>
              <a:t>GeometricObject</a:t>
            </a:r>
            <a:r>
              <a:rPr lang="en-US" sz="2000" b="1" dirty="0"/>
              <a:t> </a:t>
            </a:r>
            <a:r>
              <a:rPr lang="en-US" sz="2000" dirty="0"/>
              <a:t>are invoked in the </a:t>
            </a:r>
            <a:r>
              <a:rPr lang="en-US" sz="2000" b="1" dirty="0"/>
              <a:t>Circle </a:t>
            </a:r>
            <a:r>
              <a:rPr lang="en-US" sz="2000" dirty="0" smtClean="0"/>
              <a:t>class </a:t>
            </a:r>
            <a:r>
              <a:rPr lang="en-IN" sz="2000" dirty="0" smtClean="0"/>
              <a:t>and </a:t>
            </a:r>
            <a:r>
              <a:rPr lang="en-IN" sz="2000" dirty="0"/>
              <a:t>the </a:t>
            </a:r>
            <a:r>
              <a:rPr lang="en-IN" sz="2000" b="1" dirty="0"/>
              <a:t>Rectangle </a:t>
            </a:r>
            <a:r>
              <a:rPr lang="en-IN" sz="2000" dirty="0"/>
              <a:t>class.</a:t>
            </a:r>
          </a:p>
          <a:p>
            <a:pPr algn="just"/>
            <a:r>
              <a:rPr lang="en-US" sz="2000" dirty="0" smtClean="0">
                <a:solidFill>
                  <a:srgbClr val="FF0000"/>
                </a:solidFill>
              </a:rPr>
              <a:t>A </a:t>
            </a:r>
            <a:r>
              <a:rPr lang="en-US" sz="2000" dirty="0">
                <a:solidFill>
                  <a:srgbClr val="FF0000"/>
                </a:solidFill>
              </a:rPr>
              <a:t>class that contains abstract methods must be abstract</a:t>
            </a:r>
            <a:r>
              <a:rPr lang="en-US" sz="2000" dirty="0"/>
              <a:t>. However, it is possible </a:t>
            </a:r>
            <a:r>
              <a:rPr lang="en-US" sz="2000" dirty="0" smtClean="0"/>
              <a:t>to define </a:t>
            </a:r>
            <a:r>
              <a:rPr lang="en-US" sz="2000" dirty="0"/>
              <a:t>an abstract class that </a:t>
            </a:r>
            <a:r>
              <a:rPr lang="en-US" sz="2000" dirty="0">
                <a:solidFill>
                  <a:srgbClr val="FF0000"/>
                </a:solidFill>
              </a:rPr>
              <a:t>doesn’t contain any abstract methods.</a:t>
            </a:r>
            <a:r>
              <a:rPr lang="en-US" sz="2000" dirty="0"/>
              <a:t> In this case, </a:t>
            </a:r>
            <a:r>
              <a:rPr lang="en-US" sz="2000" dirty="0" smtClean="0"/>
              <a:t>you cannot </a:t>
            </a:r>
            <a:r>
              <a:rPr lang="en-US" sz="2000" dirty="0"/>
              <a:t>create instances of the class using the </a:t>
            </a:r>
            <a:r>
              <a:rPr lang="en-US" sz="2000" b="1" dirty="0"/>
              <a:t>new </a:t>
            </a:r>
            <a:r>
              <a:rPr lang="en-US" sz="2000" dirty="0"/>
              <a:t>operator. This class is used as </a:t>
            </a:r>
            <a:r>
              <a:rPr lang="en-US" sz="2000" dirty="0" smtClean="0"/>
              <a:t>a </a:t>
            </a:r>
            <a:r>
              <a:rPr lang="en-US" sz="2000" dirty="0" smtClean="0">
                <a:solidFill>
                  <a:srgbClr val="FF0000"/>
                </a:solidFill>
              </a:rPr>
              <a:t>base </a:t>
            </a:r>
            <a:r>
              <a:rPr lang="en-US" sz="2000" dirty="0">
                <a:solidFill>
                  <a:srgbClr val="FF0000"/>
                </a:solidFill>
              </a:rPr>
              <a:t>class for defining subclasses</a:t>
            </a:r>
            <a:r>
              <a:rPr lang="en-US" sz="2000" dirty="0"/>
              <a:t>.</a:t>
            </a:r>
            <a:endParaRPr lang="en-IN" sz="2000"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41</a:t>
            </a:fld>
            <a:endParaRPr lang="en-IN"/>
          </a:p>
        </p:txBody>
      </p:sp>
    </p:spTree>
    <p:extLst>
      <p:ext uri="{BB962C8B-B14F-4D97-AF65-F5344CB8AC3E}">
        <p14:creationId xmlns:p14="http://schemas.microsoft.com/office/powerpoint/2010/main" val="3066446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Autofit/>
          </a:bodyPr>
          <a:lstStyle/>
          <a:p>
            <a:pPr algn="just"/>
            <a:r>
              <a:rPr lang="en-US" sz="2000" dirty="0" smtClean="0">
                <a:solidFill>
                  <a:srgbClr val="FF0000"/>
                </a:solidFill>
              </a:rPr>
              <a:t>A </a:t>
            </a:r>
            <a:r>
              <a:rPr lang="en-US" sz="2000" dirty="0">
                <a:solidFill>
                  <a:srgbClr val="FF0000"/>
                </a:solidFill>
              </a:rPr>
              <a:t>subclass can be abstract even if its superclass is concrete</a:t>
            </a:r>
            <a:r>
              <a:rPr lang="en-US" sz="2000" dirty="0"/>
              <a:t>. For example, the </a:t>
            </a:r>
            <a:r>
              <a:rPr lang="en-US" sz="2000" b="1" dirty="0" smtClean="0"/>
              <a:t>Object </a:t>
            </a:r>
            <a:r>
              <a:rPr lang="en-US" sz="2000" dirty="0" smtClean="0"/>
              <a:t>class is concrete, but its subclasses, such as </a:t>
            </a:r>
            <a:r>
              <a:rPr lang="en-US" sz="2000" b="1" dirty="0" err="1" smtClean="0"/>
              <a:t>GeometricObject</a:t>
            </a:r>
            <a:r>
              <a:rPr lang="en-US" sz="2000" dirty="0" smtClean="0"/>
              <a:t>, may be abstract.</a:t>
            </a:r>
          </a:p>
          <a:p>
            <a:pPr algn="just"/>
            <a:r>
              <a:rPr lang="en-US" sz="2000" dirty="0" smtClean="0"/>
              <a:t>You cannot create an instance from an abstract class using the </a:t>
            </a:r>
            <a:r>
              <a:rPr lang="en-US" sz="2000" b="1" dirty="0" smtClean="0"/>
              <a:t>new </a:t>
            </a:r>
            <a:r>
              <a:rPr lang="en-US" sz="2000" dirty="0" smtClean="0"/>
              <a:t>operator, </a:t>
            </a:r>
            <a:r>
              <a:rPr lang="en-US" sz="2000" dirty="0" smtClean="0">
                <a:solidFill>
                  <a:srgbClr val="FF0000"/>
                </a:solidFill>
              </a:rPr>
              <a:t>but an abstract </a:t>
            </a:r>
            <a:r>
              <a:rPr lang="en-US" sz="2000" dirty="0">
                <a:solidFill>
                  <a:srgbClr val="FF0000"/>
                </a:solidFill>
              </a:rPr>
              <a:t>class can be used as a data type</a:t>
            </a:r>
            <a:r>
              <a:rPr lang="en-US" sz="2000" dirty="0"/>
              <a:t>. Therefore, the following statement, </a:t>
            </a:r>
            <a:r>
              <a:rPr lang="en-US" sz="2000" dirty="0" smtClean="0"/>
              <a:t>which creates </a:t>
            </a:r>
            <a:r>
              <a:rPr lang="en-US" sz="2000" dirty="0"/>
              <a:t>an array whose elements are of the </a:t>
            </a:r>
            <a:r>
              <a:rPr lang="en-US" sz="2000" b="1" dirty="0" err="1"/>
              <a:t>GeometricObject</a:t>
            </a:r>
            <a:r>
              <a:rPr lang="en-US" sz="2000" b="1" dirty="0"/>
              <a:t> </a:t>
            </a:r>
            <a:r>
              <a:rPr lang="en-US" sz="2000" dirty="0"/>
              <a:t>type, is </a:t>
            </a:r>
            <a:r>
              <a:rPr lang="en-US" sz="2000" dirty="0" smtClean="0"/>
              <a:t>correct. </a:t>
            </a:r>
            <a:r>
              <a:rPr lang="en-IN" sz="2000" dirty="0" err="1" smtClean="0"/>
              <a:t>GeometricObject</a:t>
            </a:r>
            <a:r>
              <a:rPr lang="en-IN" sz="2000" dirty="0"/>
              <a:t>[] objects = </a:t>
            </a:r>
            <a:r>
              <a:rPr lang="en-IN" sz="2000" b="1" dirty="0"/>
              <a:t>new </a:t>
            </a:r>
            <a:r>
              <a:rPr lang="en-IN" sz="2000" dirty="0" err="1"/>
              <a:t>GeometricObject</a:t>
            </a:r>
            <a:r>
              <a:rPr lang="en-IN" sz="2000" dirty="0"/>
              <a:t>[</a:t>
            </a:r>
            <a:r>
              <a:rPr lang="en-IN" sz="2000" b="1" dirty="0"/>
              <a:t>10</a:t>
            </a:r>
            <a:r>
              <a:rPr lang="en-IN" sz="2000" dirty="0"/>
              <a:t>];</a:t>
            </a:r>
          </a:p>
          <a:p>
            <a:pPr marL="82296" indent="0" algn="just">
              <a:buNone/>
            </a:pPr>
            <a:r>
              <a:rPr lang="en-US" sz="2000" dirty="0"/>
              <a:t>You can then create an instance of </a:t>
            </a:r>
            <a:r>
              <a:rPr lang="en-US" sz="2000" b="1" dirty="0" err="1"/>
              <a:t>GeometricObject</a:t>
            </a:r>
            <a:r>
              <a:rPr lang="en-US" sz="2000" b="1" dirty="0"/>
              <a:t> </a:t>
            </a:r>
            <a:r>
              <a:rPr lang="en-US" sz="2000" dirty="0"/>
              <a:t>and assign its reference </a:t>
            </a:r>
            <a:r>
              <a:rPr lang="en-US" sz="2000" dirty="0" smtClean="0"/>
              <a:t>to </a:t>
            </a:r>
            <a:r>
              <a:rPr lang="en-IN" sz="2000" dirty="0" smtClean="0"/>
              <a:t>the </a:t>
            </a:r>
            <a:r>
              <a:rPr lang="en-IN" sz="2000" dirty="0"/>
              <a:t>array like this:</a:t>
            </a:r>
          </a:p>
          <a:p>
            <a:pPr marL="82296" indent="0" algn="just">
              <a:buNone/>
            </a:pPr>
            <a:r>
              <a:rPr lang="en-IN" sz="2000" dirty="0"/>
              <a:t>objects[</a:t>
            </a:r>
            <a:r>
              <a:rPr lang="en-IN" sz="2000" b="1" dirty="0"/>
              <a:t>0</a:t>
            </a:r>
            <a:r>
              <a:rPr lang="en-IN" sz="2000" dirty="0"/>
              <a:t>] = </a:t>
            </a:r>
            <a:r>
              <a:rPr lang="en-IN" sz="2000" b="1" dirty="0"/>
              <a:t>new </a:t>
            </a:r>
            <a:r>
              <a:rPr lang="en-IN" sz="2000" dirty="0"/>
              <a:t>Circle();</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42</a:t>
            </a:fld>
            <a:endParaRPr lang="en-IN"/>
          </a:p>
        </p:txBody>
      </p:sp>
    </p:spTree>
    <p:extLst>
      <p:ext uri="{BB962C8B-B14F-4D97-AF65-F5344CB8AC3E}">
        <p14:creationId xmlns:p14="http://schemas.microsoft.com/office/powerpoint/2010/main" val="3865665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abstract methods?</a:t>
            </a:r>
            <a:endParaRPr lang="en-IN" dirty="0"/>
          </a:p>
        </p:txBody>
      </p:sp>
      <p:sp>
        <p:nvSpPr>
          <p:cNvPr id="3" name="Content Placeholder 2"/>
          <p:cNvSpPr>
            <a:spLocks noGrp="1"/>
          </p:cNvSpPr>
          <p:nvPr>
            <p:ph idx="1"/>
          </p:nvPr>
        </p:nvSpPr>
        <p:spPr/>
        <p:txBody>
          <a:bodyPr>
            <a:normAutofit/>
          </a:bodyPr>
          <a:lstStyle/>
          <a:p>
            <a:pPr algn="just"/>
            <a:r>
              <a:rPr lang="en-US" dirty="0"/>
              <a:t>You may be wondering what advantage is gained by defining the methods </a:t>
            </a:r>
            <a:r>
              <a:rPr lang="en-US" b="1" dirty="0" err="1"/>
              <a:t>getArea</a:t>
            </a:r>
            <a:r>
              <a:rPr lang="en-US" b="1" dirty="0"/>
              <a:t>() </a:t>
            </a:r>
            <a:r>
              <a:rPr lang="en-US" dirty="0" smtClean="0"/>
              <a:t>and </a:t>
            </a:r>
            <a:r>
              <a:rPr lang="en-US" b="1" dirty="0" err="1" smtClean="0"/>
              <a:t>getPerimeter</a:t>
            </a:r>
            <a:r>
              <a:rPr lang="en-US" b="1" dirty="0"/>
              <a:t>() </a:t>
            </a:r>
            <a:r>
              <a:rPr lang="en-US" dirty="0"/>
              <a:t>as abstract in the </a:t>
            </a:r>
            <a:r>
              <a:rPr lang="en-US" b="1" dirty="0" err="1"/>
              <a:t>GeometricObject</a:t>
            </a:r>
            <a:r>
              <a:rPr lang="en-US" b="1" dirty="0"/>
              <a:t> </a:t>
            </a:r>
            <a:r>
              <a:rPr lang="en-US" dirty="0"/>
              <a:t>class</a:t>
            </a:r>
            <a:r>
              <a:rPr lang="en-US" dirty="0" smtClean="0"/>
              <a:t>.</a:t>
            </a:r>
          </a:p>
          <a:p>
            <a:pPr algn="just"/>
            <a:r>
              <a:rPr lang="en-US" dirty="0"/>
              <a:t>Note that you could not define the </a:t>
            </a:r>
            <a:r>
              <a:rPr lang="en-US" b="1" dirty="0" err="1"/>
              <a:t>equalArea</a:t>
            </a:r>
            <a:r>
              <a:rPr lang="en-US" b="1" dirty="0"/>
              <a:t> </a:t>
            </a:r>
            <a:r>
              <a:rPr lang="en-US" dirty="0"/>
              <a:t>method for comparing whether two </a:t>
            </a:r>
            <a:r>
              <a:rPr lang="en-US" dirty="0" smtClean="0"/>
              <a:t>geometric objects </a:t>
            </a:r>
            <a:r>
              <a:rPr lang="en-US" dirty="0"/>
              <a:t>have the same area if the </a:t>
            </a:r>
            <a:r>
              <a:rPr lang="en-US" b="1" dirty="0" err="1"/>
              <a:t>getArea</a:t>
            </a:r>
            <a:r>
              <a:rPr lang="en-US" b="1" dirty="0"/>
              <a:t> </a:t>
            </a:r>
            <a:r>
              <a:rPr lang="en-US" dirty="0"/>
              <a:t>method were not defined in </a:t>
            </a:r>
            <a:r>
              <a:rPr lang="en-US" b="1" dirty="0" err="1" smtClean="0"/>
              <a:t>GeometricObject</a:t>
            </a:r>
            <a:r>
              <a:rPr lang="en-US" b="1" dirty="0" smtClean="0"/>
              <a:t>. </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43</a:t>
            </a:fld>
            <a:endParaRPr lang="en-IN"/>
          </a:p>
        </p:txBody>
      </p:sp>
    </p:spTree>
    <p:extLst>
      <p:ext uri="{BB962C8B-B14F-4D97-AF65-F5344CB8AC3E}">
        <p14:creationId xmlns:p14="http://schemas.microsoft.com/office/powerpoint/2010/main" val="2460915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44</a:t>
            </a:fld>
            <a:endParaRPr lang="en-IN"/>
          </a:p>
        </p:txBody>
      </p:sp>
      <p:pic>
        <p:nvPicPr>
          <p:cNvPr id="4" name="Picture 3"/>
          <p:cNvPicPr>
            <a:picLocks noChangeAspect="1"/>
          </p:cNvPicPr>
          <p:nvPr/>
        </p:nvPicPr>
        <p:blipFill>
          <a:blip r:embed="rId2"/>
          <a:stretch>
            <a:fillRect/>
          </a:stretch>
        </p:blipFill>
        <p:spPr>
          <a:xfrm>
            <a:off x="2051721" y="764704"/>
            <a:ext cx="5904656" cy="5400600"/>
          </a:xfrm>
          <a:prstGeom prst="rect">
            <a:avLst/>
          </a:prstGeom>
        </p:spPr>
      </p:pic>
      <p:sp>
        <p:nvSpPr>
          <p:cNvPr id="5" name="Rectangular Callout 4"/>
          <p:cNvSpPr/>
          <p:nvPr/>
        </p:nvSpPr>
        <p:spPr>
          <a:xfrm>
            <a:off x="234093" y="692696"/>
            <a:ext cx="1584176" cy="1944216"/>
          </a:xfrm>
          <a:prstGeom prst="wedgeRectCallout">
            <a:avLst>
              <a:gd name="adj1" fmla="val 73230"/>
              <a:gd name="adj2" fmla="val 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Abstract method must be inside abstract class 	and it does not have body</a:t>
            </a:r>
            <a:endParaRPr lang="en-IN" dirty="0"/>
          </a:p>
        </p:txBody>
      </p:sp>
      <p:sp>
        <p:nvSpPr>
          <p:cNvPr id="6" name="Rectangular Callout 5"/>
          <p:cNvSpPr/>
          <p:nvPr/>
        </p:nvSpPr>
        <p:spPr>
          <a:xfrm>
            <a:off x="7608912" y="1005916"/>
            <a:ext cx="1355576" cy="1919028"/>
          </a:xfrm>
          <a:prstGeom prst="wedgeRectCallout">
            <a:avLst>
              <a:gd name="adj1" fmla="val -98507"/>
              <a:gd name="adj2" fmla="val 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should be public abstract class A</a:t>
            </a:r>
            <a:endParaRPr lang="en-IN" dirty="0"/>
          </a:p>
        </p:txBody>
      </p:sp>
      <p:sp>
        <p:nvSpPr>
          <p:cNvPr id="8" name="Rectangular Callout 7"/>
          <p:cNvSpPr/>
          <p:nvPr/>
        </p:nvSpPr>
        <p:spPr>
          <a:xfrm>
            <a:off x="234093" y="2780928"/>
            <a:ext cx="1584176" cy="1512168"/>
          </a:xfrm>
          <a:prstGeom prst="wedgeRectCallout">
            <a:avLst>
              <a:gd name="adj1" fmla="val 73230"/>
              <a:gd name="adj2" fmla="val 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Abstract method must be inside abstract class 	</a:t>
            </a:r>
            <a:endParaRPr lang="en-IN" dirty="0"/>
          </a:p>
        </p:txBody>
      </p:sp>
      <p:sp>
        <p:nvSpPr>
          <p:cNvPr id="9" name="Rectangular Callout 8"/>
          <p:cNvSpPr/>
          <p:nvPr/>
        </p:nvSpPr>
        <p:spPr>
          <a:xfrm>
            <a:off x="227834" y="5013176"/>
            <a:ext cx="1584176" cy="936104"/>
          </a:xfrm>
          <a:prstGeom prst="wedgeRectCallout">
            <a:avLst>
              <a:gd name="adj1" fmla="val 73230"/>
              <a:gd name="adj2" fmla="val 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legal	</a:t>
            </a:r>
            <a:endParaRPr lang="en-IN" dirty="0"/>
          </a:p>
        </p:txBody>
      </p:sp>
      <p:sp>
        <p:nvSpPr>
          <p:cNvPr id="10" name="Rectangular Callout 9"/>
          <p:cNvSpPr/>
          <p:nvPr/>
        </p:nvSpPr>
        <p:spPr>
          <a:xfrm>
            <a:off x="7682064" y="3409681"/>
            <a:ext cx="1282424" cy="1080120"/>
          </a:xfrm>
          <a:prstGeom prst="wedgeRectCallout">
            <a:avLst>
              <a:gd name="adj1" fmla="val -98507"/>
              <a:gd name="adj2" fmla="val 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legal</a:t>
            </a:r>
            <a:endParaRPr lang="en-IN" dirty="0"/>
          </a:p>
        </p:txBody>
      </p:sp>
      <p:sp>
        <p:nvSpPr>
          <p:cNvPr id="12" name="Rectangular Callout 11"/>
          <p:cNvSpPr/>
          <p:nvPr/>
        </p:nvSpPr>
        <p:spPr>
          <a:xfrm>
            <a:off x="7682064" y="5085184"/>
            <a:ext cx="1282424" cy="1080120"/>
          </a:xfrm>
          <a:prstGeom prst="wedgeRectCallout">
            <a:avLst>
              <a:gd name="adj1" fmla="val -98507"/>
              <a:gd name="adj2" fmla="val 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legal</a:t>
            </a:r>
            <a:endParaRPr lang="en-IN" dirty="0"/>
          </a:p>
        </p:txBody>
      </p:sp>
    </p:spTree>
    <p:extLst>
      <p:ext uri="{BB962C8B-B14F-4D97-AF65-F5344CB8AC3E}">
        <p14:creationId xmlns:p14="http://schemas.microsoft.com/office/powerpoint/2010/main" val="16197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IN" dirty="0"/>
          </a:p>
        </p:txBody>
      </p:sp>
      <p:sp>
        <p:nvSpPr>
          <p:cNvPr id="3" name="Content Placeholder 2"/>
          <p:cNvSpPr>
            <a:spLocks noGrp="1"/>
          </p:cNvSpPr>
          <p:nvPr>
            <p:ph idx="1"/>
          </p:nvPr>
        </p:nvSpPr>
        <p:spPr/>
        <p:txBody>
          <a:bodyPr>
            <a:normAutofit/>
          </a:bodyPr>
          <a:lstStyle/>
          <a:p>
            <a:pPr algn="just"/>
            <a:r>
              <a:rPr lang="en-US" sz="2800" dirty="0"/>
              <a:t>Design a new Triangle class that extends the abstract </a:t>
            </a:r>
            <a:r>
              <a:rPr lang="en-US" sz="2800" dirty="0" err="1"/>
              <a:t>GeometricObject</a:t>
            </a:r>
            <a:r>
              <a:rPr lang="en-US" sz="2800" dirty="0"/>
              <a:t> class and then implement the Triangle class. Write a test program that prompts the user to enter three sides of the triangle, a color, and a Boolean value to indicate whether the triangle is filled. The program should create a Triangle object with these sides and set the color and filled properties using the input. The program should display the area, perimeter, color, and true or false to indicate whether it is filled or not.</a:t>
            </a:r>
            <a:endParaRPr lang="en-IN" sz="2800"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45</a:t>
            </a:fld>
            <a:endParaRPr lang="en-IN"/>
          </a:p>
        </p:txBody>
      </p:sp>
    </p:spTree>
    <p:extLst>
      <p:ext uri="{BB962C8B-B14F-4D97-AF65-F5344CB8AC3E}">
        <p14:creationId xmlns:p14="http://schemas.microsoft.com/office/powerpoint/2010/main" val="225723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IN" dirty="0"/>
          </a:p>
        </p:txBody>
      </p:sp>
      <p:sp>
        <p:nvSpPr>
          <p:cNvPr id="3" name="Content Placeholder 2"/>
          <p:cNvSpPr>
            <a:spLocks noGrp="1"/>
          </p:cNvSpPr>
          <p:nvPr>
            <p:ph idx="1"/>
          </p:nvPr>
        </p:nvSpPr>
        <p:spPr/>
        <p:txBody>
          <a:bodyPr>
            <a:normAutofit/>
          </a:bodyPr>
          <a:lstStyle/>
          <a:p>
            <a:pPr algn="just"/>
            <a:r>
              <a:rPr lang="en-US" dirty="0"/>
              <a:t>An interface is a </a:t>
            </a:r>
            <a:r>
              <a:rPr lang="en-US" dirty="0">
                <a:solidFill>
                  <a:srgbClr val="FF0000"/>
                </a:solidFill>
              </a:rPr>
              <a:t>class-like construct </a:t>
            </a:r>
            <a:r>
              <a:rPr lang="en-US" dirty="0"/>
              <a:t>that contains only constants and abstract </a:t>
            </a:r>
            <a:r>
              <a:rPr lang="en-US" dirty="0" smtClean="0"/>
              <a:t>methods.</a:t>
            </a:r>
          </a:p>
          <a:p>
            <a:pPr algn="just"/>
            <a:r>
              <a:rPr lang="en-US" dirty="0"/>
              <a:t>In many ways an interface is </a:t>
            </a:r>
            <a:r>
              <a:rPr lang="en-US" dirty="0">
                <a:solidFill>
                  <a:srgbClr val="FF0000"/>
                </a:solidFill>
              </a:rPr>
              <a:t>similar to an abstract class,</a:t>
            </a:r>
            <a:r>
              <a:rPr lang="en-US" dirty="0"/>
              <a:t> but its intent is to specify </a:t>
            </a:r>
            <a:r>
              <a:rPr lang="en-US" dirty="0" smtClean="0"/>
              <a:t>common behavior </a:t>
            </a:r>
            <a:r>
              <a:rPr lang="en-US" dirty="0"/>
              <a:t>for objects of related classes or unrelated classes. </a:t>
            </a:r>
            <a:endParaRPr lang="en-US" dirty="0" smtClean="0"/>
          </a:p>
          <a:p>
            <a:pPr algn="just"/>
            <a:r>
              <a:rPr lang="en-US" dirty="0"/>
              <a:t>U</a:t>
            </a:r>
            <a:r>
              <a:rPr lang="en-US" dirty="0" smtClean="0"/>
              <a:t>sing </a:t>
            </a:r>
            <a:r>
              <a:rPr lang="en-US" b="1" dirty="0"/>
              <a:t>interface</a:t>
            </a:r>
            <a:r>
              <a:rPr lang="en-US" dirty="0"/>
              <a:t>, you can specify what a class must do, but </a:t>
            </a:r>
            <a:r>
              <a:rPr lang="en-US" dirty="0">
                <a:solidFill>
                  <a:srgbClr val="FF0000"/>
                </a:solidFill>
              </a:rPr>
              <a:t>not how it does it</a:t>
            </a:r>
            <a:r>
              <a:rPr lang="en-US" dirty="0"/>
              <a:t>.</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46</a:t>
            </a:fld>
            <a:endParaRPr lang="en-IN"/>
          </a:p>
        </p:txBody>
      </p:sp>
    </p:spTree>
    <p:extLst>
      <p:ext uri="{BB962C8B-B14F-4D97-AF65-F5344CB8AC3E}">
        <p14:creationId xmlns:p14="http://schemas.microsoft.com/office/powerpoint/2010/main" val="492486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Autofit/>
          </a:bodyPr>
          <a:lstStyle/>
          <a:p>
            <a:pPr algn="just"/>
            <a:r>
              <a:rPr lang="en-IN" sz="2200" dirty="0" smtClean="0"/>
              <a:t>Interfaces </a:t>
            </a:r>
            <a:r>
              <a:rPr lang="en-US" sz="2200" dirty="0" smtClean="0"/>
              <a:t>are </a:t>
            </a:r>
            <a:r>
              <a:rPr lang="en-US" sz="2200" dirty="0"/>
              <a:t>syntactically similar to classes, but </a:t>
            </a:r>
            <a:r>
              <a:rPr lang="en-US" sz="2200" dirty="0">
                <a:solidFill>
                  <a:srgbClr val="FF0000"/>
                </a:solidFill>
              </a:rPr>
              <a:t>they lack instance variables, and, as a general </a:t>
            </a:r>
            <a:r>
              <a:rPr lang="en-US" sz="2200" dirty="0" smtClean="0">
                <a:solidFill>
                  <a:srgbClr val="FF0000"/>
                </a:solidFill>
              </a:rPr>
              <a:t>rule, their </a:t>
            </a:r>
            <a:r>
              <a:rPr lang="en-US" sz="2200" dirty="0">
                <a:solidFill>
                  <a:srgbClr val="FF0000"/>
                </a:solidFill>
              </a:rPr>
              <a:t>methods are declared without any body</a:t>
            </a:r>
            <a:r>
              <a:rPr lang="en-US" sz="2200" dirty="0"/>
              <a:t>. In practice, this means that you can </a:t>
            </a:r>
            <a:r>
              <a:rPr lang="en-US" sz="2200" dirty="0" smtClean="0"/>
              <a:t>define interfaces </a:t>
            </a:r>
            <a:r>
              <a:rPr lang="en-US" sz="2200" dirty="0"/>
              <a:t>that don’t make assumptions about how they are </a:t>
            </a:r>
            <a:r>
              <a:rPr lang="en-US" sz="2200" dirty="0" smtClean="0"/>
              <a:t>implemented.</a:t>
            </a:r>
          </a:p>
          <a:p>
            <a:pPr algn="just"/>
            <a:r>
              <a:rPr lang="en-US" sz="2200" dirty="0" smtClean="0"/>
              <a:t>An </a:t>
            </a:r>
            <a:r>
              <a:rPr lang="en-US" sz="2200" dirty="0"/>
              <a:t>interface is treated like a special class in Java. Each interface </a:t>
            </a:r>
            <a:r>
              <a:rPr lang="en-US" sz="2200" dirty="0" smtClean="0"/>
              <a:t>is, </a:t>
            </a:r>
            <a:r>
              <a:rPr lang="en-US" sz="2200" dirty="0"/>
              <a:t>just like a regular class. </a:t>
            </a:r>
            <a:r>
              <a:rPr lang="en-US" sz="2200" dirty="0">
                <a:solidFill>
                  <a:srgbClr val="FF0000"/>
                </a:solidFill>
              </a:rPr>
              <a:t>compiled into a separate </a:t>
            </a:r>
            <a:r>
              <a:rPr lang="en-US" sz="2200" dirty="0" err="1">
                <a:solidFill>
                  <a:srgbClr val="FF0000"/>
                </a:solidFill>
              </a:rPr>
              <a:t>bytecode</a:t>
            </a:r>
            <a:r>
              <a:rPr lang="en-US" sz="2200" dirty="0">
                <a:solidFill>
                  <a:srgbClr val="FF0000"/>
                </a:solidFill>
              </a:rPr>
              <a:t> file</a:t>
            </a:r>
            <a:endParaRPr lang="en-US" sz="2200" dirty="0" smtClean="0"/>
          </a:p>
          <a:p>
            <a:pPr algn="just"/>
            <a:r>
              <a:rPr lang="en-US" sz="2200" dirty="0"/>
              <a:t>Y</a:t>
            </a:r>
            <a:r>
              <a:rPr lang="en-US" sz="2200" dirty="0" smtClean="0"/>
              <a:t>ou </a:t>
            </a:r>
            <a:r>
              <a:rPr lang="en-US" sz="2200" dirty="0"/>
              <a:t>can use an </a:t>
            </a:r>
            <a:r>
              <a:rPr lang="en-US" sz="2200" dirty="0">
                <a:solidFill>
                  <a:srgbClr val="FF0000"/>
                </a:solidFill>
              </a:rPr>
              <a:t>interface as a data type for a </a:t>
            </a:r>
            <a:r>
              <a:rPr lang="en-US" sz="2200" dirty="0" smtClean="0">
                <a:solidFill>
                  <a:srgbClr val="FF0000"/>
                </a:solidFill>
              </a:rPr>
              <a:t>reference variable</a:t>
            </a:r>
            <a:r>
              <a:rPr lang="en-US" sz="2200" dirty="0"/>
              <a:t>, as the result of casting, and so on. </a:t>
            </a:r>
            <a:endParaRPr lang="en-US" sz="2200" dirty="0" smtClean="0"/>
          </a:p>
          <a:p>
            <a:pPr algn="just"/>
            <a:r>
              <a:rPr lang="en-US" sz="2200" dirty="0" smtClean="0"/>
              <a:t>As </a:t>
            </a:r>
            <a:r>
              <a:rPr lang="en-US" sz="2200" dirty="0"/>
              <a:t>with an abstract class, you cannot create </a:t>
            </a:r>
            <a:r>
              <a:rPr lang="en-US" sz="2200" dirty="0" smtClean="0"/>
              <a:t>an instance </a:t>
            </a:r>
            <a:r>
              <a:rPr lang="en-US" sz="2200" dirty="0"/>
              <a:t>from an interface using the </a:t>
            </a:r>
            <a:r>
              <a:rPr lang="en-US" sz="2200" b="1" dirty="0"/>
              <a:t>new </a:t>
            </a:r>
            <a:r>
              <a:rPr lang="en-US" sz="2200" dirty="0" smtClean="0"/>
              <a:t>operator.</a:t>
            </a:r>
            <a:endParaRPr lang="en-IN" sz="2200" dirty="0"/>
          </a:p>
        </p:txBody>
      </p:sp>
      <p:sp>
        <p:nvSpPr>
          <p:cNvPr id="4" name="Footer Placeholder 3"/>
          <p:cNvSpPr>
            <a:spLocks noGrp="1"/>
          </p:cNvSpPr>
          <p:nvPr>
            <p:ph type="ftr" sz="quarter" idx="11"/>
          </p:nvPr>
        </p:nvSpPr>
        <p:spPr/>
        <p:txBody>
          <a:bodyPr/>
          <a:lstStyle/>
          <a:p>
            <a:r>
              <a:rPr lang="en-IN" dirty="0" smtClean="0"/>
              <a:t>Object Oriented Programming</a:t>
            </a:r>
            <a:endParaRPr lang="en-IN" dirty="0"/>
          </a:p>
        </p:txBody>
      </p:sp>
      <p:sp>
        <p:nvSpPr>
          <p:cNvPr id="5" name="Slide Number Placeholder 4"/>
          <p:cNvSpPr>
            <a:spLocks noGrp="1"/>
          </p:cNvSpPr>
          <p:nvPr>
            <p:ph type="sldNum" sz="quarter" idx="12"/>
          </p:nvPr>
        </p:nvSpPr>
        <p:spPr/>
        <p:txBody>
          <a:bodyPr/>
          <a:lstStyle/>
          <a:p>
            <a:fld id="{9126B6DC-8895-46CC-8A3E-2CE9DCF8C135}" type="slidenum">
              <a:rPr lang="en-IN" smtClean="0"/>
              <a:t>47</a:t>
            </a:fld>
            <a:endParaRPr lang="en-IN"/>
          </a:p>
        </p:txBody>
      </p:sp>
      <p:pic>
        <p:nvPicPr>
          <p:cNvPr id="6" name="Picture 5"/>
          <p:cNvPicPr>
            <a:picLocks noChangeAspect="1"/>
          </p:cNvPicPr>
          <p:nvPr/>
        </p:nvPicPr>
        <p:blipFill>
          <a:blip r:embed="rId2"/>
          <a:stretch>
            <a:fillRect/>
          </a:stretch>
        </p:blipFill>
        <p:spPr>
          <a:xfrm>
            <a:off x="4681197" y="3841664"/>
            <a:ext cx="3945061" cy="2331680"/>
          </a:xfrm>
          <a:prstGeom prst="rect">
            <a:avLst/>
          </a:prstGeom>
          <a:ln w="38100">
            <a:solidFill>
              <a:schemeClr val="tx1"/>
            </a:solidFill>
          </a:ln>
        </p:spPr>
      </p:pic>
    </p:spTree>
    <p:extLst>
      <p:ext uri="{BB962C8B-B14F-4D97-AF65-F5344CB8AC3E}">
        <p14:creationId xmlns:p14="http://schemas.microsoft.com/office/powerpoint/2010/main" val="13410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lstStyle/>
          <a:p>
            <a:pPr algn="just"/>
            <a:r>
              <a:rPr lang="en-US" dirty="0" smtClean="0"/>
              <a:t>Variables are implicitly </a:t>
            </a:r>
            <a:r>
              <a:rPr lang="en-US" b="1" dirty="0" smtClean="0"/>
              <a:t>final </a:t>
            </a:r>
            <a:r>
              <a:rPr lang="en-US" dirty="0" smtClean="0"/>
              <a:t>and </a:t>
            </a:r>
            <a:r>
              <a:rPr lang="en-US" b="1" dirty="0" smtClean="0"/>
              <a:t>static</a:t>
            </a:r>
            <a:r>
              <a:rPr lang="en-US" dirty="0" smtClean="0"/>
              <a:t>, meaning they cannot be changed by the implementing class. </a:t>
            </a:r>
          </a:p>
          <a:p>
            <a:pPr algn="just"/>
            <a:r>
              <a:rPr lang="en-US" dirty="0" smtClean="0"/>
              <a:t>They must also be initialized. All methods and variables are implicitly </a:t>
            </a:r>
            <a:r>
              <a:rPr lang="en-US" b="1" dirty="0" smtClean="0"/>
              <a:t>public</a:t>
            </a:r>
            <a:r>
              <a:rPr lang="en-US" dirty="0" smtClean="0"/>
              <a:t>.</a:t>
            </a:r>
            <a:endParaRPr lang="en-IN" dirty="0" smtClean="0"/>
          </a:p>
          <a:p>
            <a:r>
              <a:rPr lang="en-IN" u="sng" dirty="0" smtClean="0">
                <a:solidFill>
                  <a:srgbClr val="00B050"/>
                </a:solidFill>
              </a:rPr>
              <a:t>interface_1.java</a:t>
            </a:r>
            <a:r>
              <a:rPr lang="en-IN" dirty="0" smtClean="0"/>
              <a:t> </a:t>
            </a:r>
          </a:p>
          <a:p>
            <a:pPr marL="82296" indent="0">
              <a:buNone/>
            </a:pP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48</a:t>
            </a:fld>
            <a:endParaRPr lang="en-IN"/>
          </a:p>
        </p:txBody>
      </p:sp>
    </p:spTree>
    <p:extLst>
      <p:ext uri="{BB962C8B-B14F-4D97-AF65-F5344CB8AC3E}">
        <p14:creationId xmlns:p14="http://schemas.microsoft.com/office/powerpoint/2010/main" val="2358632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implementation through interface reference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You can </a:t>
            </a:r>
            <a:r>
              <a:rPr lang="en-US" dirty="0">
                <a:solidFill>
                  <a:srgbClr val="FF0000"/>
                </a:solidFill>
              </a:rPr>
              <a:t>declare </a:t>
            </a:r>
            <a:r>
              <a:rPr lang="en-US" dirty="0" smtClean="0">
                <a:solidFill>
                  <a:srgbClr val="FF0000"/>
                </a:solidFill>
              </a:rPr>
              <a:t>variables of interface </a:t>
            </a:r>
            <a:r>
              <a:rPr lang="en-US" dirty="0">
                <a:solidFill>
                  <a:srgbClr val="FF0000"/>
                </a:solidFill>
              </a:rPr>
              <a:t>as object references </a:t>
            </a:r>
            <a:r>
              <a:rPr lang="en-US" dirty="0"/>
              <a:t>that use an interface </a:t>
            </a:r>
            <a:r>
              <a:rPr lang="en-US" dirty="0" smtClean="0"/>
              <a:t>rather. </a:t>
            </a:r>
            <a:endParaRPr lang="en-US" dirty="0"/>
          </a:p>
          <a:p>
            <a:pPr algn="just"/>
            <a:r>
              <a:rPr lang="en-US" dirty="0"/>
              <a:t>Any instance of any class that implements the declared interface can be referred to by </a:t>
            </a:r>
            <a:r>
              <a:rPr lang="en-US" dirty="0" smtClean="0"/>
              <a:t>such a </a:t>
            </a:r>
            <a:r>
              <a:rPr lang="en-US" dirty="0"/>
              <a:t>variable. </a:t>
            </a:r>
            <a:endParaRPr lang="en-US" dirty="0" smtClean="0"/>
          </a:p>
          <a:p>
            <a:pPr algn="just"/>
            <a:r>
              <a:rPr lang="en-US" dirty="0" smtClean="0"/>
              <a:t>When </a:t>
            </a:r>
            <a:r>
              <a:rPr lang="en-US" dirty="0"/>
              <a:t>you call a method through one of these references, the correct </a:t>
            </a:r>
            <a:r>
              <a:rPr lang="en-US" dirty="0" smtClean="0"/>
              <a:t>version will </a:t>
            </a:r>
            <a:r>
              <a:rPr lang="en-US" dirty="0"/>
              <a:t>be called based on the actual instance of the interface being referred to. </a:t>
            </a:r>
            <a:endParaRPr lang="en-US" dirty="0" smtClean="0"/>
          </a:p>
          <a:p>
            <a:pPr algn="just"/>
            <a:r>
              <a:rPr lang="en-US" dirty="0" smtClean="0"/>
              <a:t>This </a:t>
            </a:r>
            <a:r>
              <a:rPr lang="en-US" dirty="0"/>
              <a:t>is one </a:t>
            </a:r>
            <a:r>
              <a:rPr lang="en-US" dirty="0" smtClean="0"/>
              <a:t>of the </a:t>
            </a:r>
            <a:r>
              <a:rPr lang="en-US" dirty="0">
                <a:solidFill>
                  <a:srgbClr val="FF0000"/>
                </a:solidFill>
              </a:rPr>
              <a:t>key features of interfaces</a:t>
            </a:r>
            <a:r>
              <a:rPr lang="en-US" dirty="0" smtClean="0"/>
              <a:t>.</a:t>
            </a:r>
          </a:p>
          <a:p>
            <a:pPr algn="just"/>
            <a:r>
              <a:rPr lang="en-US" u="sng" dirty="0">
                <a:solidFill>
                  <a:srgbClr val="00B050"/>
                </a:solidFill>
              </a:rPr>
              <a:t>i</a:t>
            </a:r>
            <a:r>
              <a:rPr lang="en-US" u="sng" dirty="0" smtClean="0">
                <a:solidFill>
                  <a:srgbClr val="00B050"/>
                </a:solidFill>
              </a:rPr>
              <a:t>nterface_2.java</a:t>
            </a:r>
            <a:r>
              <a:rPr lang="en-US" dirty="0" smtClean="0"/>
              <a:t> and </a:t>
            </a:r>
            <a:r>
              <a:rPr lang="en-US" u="sng" dirty="0" smtClean="0">
                <a:solidFill>
                  <a:srgbClr val="00B050"/>
                </a:solidFill>
              </a:rPr>
              <a:t>interface_3.java</a:t>
            </a:r>
            <a:endParaRPr lang="en-IN"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49</a:t>
            </a:fld>
            <a:endParaRPr lang="en-IN"/>
          </a:p>
        </p:txBody>
      </p:sp>
    </p:spTree>
    <p:extLst>
      <p:ext uri="{BB962C8B-B14F-4D97-AF65-F5344CB8AC3E}">
        <p14:creationId xmlns:p14="http://schemas.microsoft.com/office/powerpoint/2010/main" val="66906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Autofit/>
          </a:bodyPr>
          <a:lstStyle/>
          <a:p>
            <a:pPr algn="just"/>
            <a:r>
              <a:rPr lang="en-US" sz="2200" dirty="0"/>
              <a:t>Contrary to the conventional interpretation, </a:t>
            </a:r>
            <a:r>
              <a:rPr lang="en-US" sz="2200" dirty="0">
                <a:solidFill>
                  <a:srgbClr val="FF0000"/>
                </a:solidFill>
              </a:rPr>
              <a:t>a subclass is not a subset</a:t>
            </a:r>
            <a:r>
              <a:rPr lang="en-US" sz="2200" dirty="0"/>
              <a:t> of its </a:t>
            </a:r>
            <a:r>
              <a:rPr lang="en-US" sz="2200" dirty="0" smtClean="0"/>
              <a:t>superclass. In </a:t>
            </a:r>
            <a:r>
              <a:rPr lang="en-US" sz="2200" dirty="0"/>
              <a:t>fact, a subclass usually contains more information and methods than its superclass.</a:t>
            </a:r>
          </a:p>
          <a:p>
            <a:pPr algn="just"/>
            <a:r>
              <a:rPr lang="en-US" sz="2200" dirty="0" smtClean="0">
                <a:solidFill>
                  <a:srgbClr val="FF0000"/>
                </a:solidFill>
              </a:rPr>
              <a:t>Private </a:t>
            </a:r>
            <a:r>
              <a:rPr lang="en-US" sz="2200" dirty="0">
                <a:solidFill>
                  <a:srgbClr val="FF0000"/>
                </a:solidFill>
              </a:rPr>
              <a:t>data fields </a:t>
            </a:r>
            <a:r>
              <a:rPr lang="en-US" sz="2200" dirty="0"/>
              <a:t>in a superclass are not accessible outside the </a:t>
            </a:r>
            <a:r>
              <a:rPr lang="en-US" sz="2200" dirty="0" smtClean="0"/>
              <a:t>class. Therefore, they </a:t>
            </a:r>
            <a:r>
              <a:rPr lang="en-US" sz="2200" dirty="0"/>
              <a:t>cannot be used directly in a subclass. They can, however, be </a:t>
            </a:r>
            <a:r>
              <a:rPr lang="en-US" sz="2200" dirty="0" smtClean="0"/>
              <a:t>accessed/mutated through </a:t>
            </a:r>
            <a:r>
              <a:rPr lang="en-US" sz="2200" dirty="0"/>
              <a:t>public </a:t>
            </a:r>
            <a:r>
              <a:rPr lang="en-US" sz="2200" dirty="0" err="1"/>
              <a:t>accessors</a:t>
            </a:r>
            <a:r>
              <a:rPr lang="en-US" sz="2200" dirty="0"/>
              <a:t>/</a:t>
            </a:r>
            <a:r>
              <a:rPr lang="en-US" sz="2200" dirty="0" err="1"/>
              <a:t>mutators</a:t>
            </a:r>
            <a:r>
              <a:rPr lang="en-US" sz="2200" dirty="0"/>
              <a:t> if defined in the </a:t>
            </a:r>
            <a:r>
              <a:rPr lang="en-US" sz="2200" dirty="0" smtClean="0"/>
              <a:t>superclass.</a:t>
            </a:r>
          </a:p>
          <a:p>
            <a:pPr algn="just"/>
            <a:r>
              <a:rPr lang="en-US" sz="2200" dirty="0">
                <a:solidFill>
                  <a:srgbClr val="FF0000"/>
                </a:solidFill>
              </a:rPr>
              <a:t>Not all </a:t>
            </a:r>
            <a:r>
              <a:rPr lang="en-US" sz="2200" dirty="0" smtClean="0">
                <a:solidFill>
                  <a:srgbClr val="FF0000"/>
                </a:solidFill>
              </a:rPr>
              <a:t>relationships </a:t>
            </a:r>
            <a:r>
              <a:rPr lang="en-US" sz="2200" dirty="0">
                <a:solidFill>
                  <a:srgbClr val="FF0000"/>
                </a:solidFill>
              </a:rPr>
              <a:t>should be modeled </a:t>
            </a:r>
            <a:r>
              <a:rPr lang="en-US" sz="2200" dirty="0"/>
              <a:t>using inheritance. For example, a </a:t>
            </a:r>
            <a:r>
              <a:rPr lang="en-US" sz="2200" dirty="0" smtClean="0"/>
              <a:t>square is </a:t>
            </a:r>
            <a:r>
              <a:rPr lang="en-US" sz="2200" dirty="0"/>
              <a:t>a rectangle, but you should not extend a </a:t>
            </a:r>
            <a:r>
              <a:rPr lang="en-US" sz="2200" b="1" dirty="0"/>
              <a:t>Square </a:t>
            </a:r>
            <a:r>
              <a:rPr lang="en-US" sz="2200" dirty="0"/>
              <a:t>class from a </a:t>
            </a:r>
            <a:r>
              <a:rPr lang="en-US" sz="2200" b="1" dirty="0"/>
              <a:t>Rectangle </a:t>
            </a:r>
            <a:r>
              <a:rPr lang="en-US" sz="2200" dirty="0" smtClean="0"/>
              <a:t>class, because </a:t>
            </a:r>
            <a:r>
              <a:rPr lang="en-US" sz="2200" dirty="0"/>
              <a:t>the </a:t>
            </a:r>
            <a:r>
              <a:rPr lang="en-US" sz="2200" b="1" dirty="0"/>
              <a:t>width </a:t>
            </a:r>
            <a:r>
              <a:rPr lang="en-US" sz="2200" dirty="0"/>
              <a:t>and </a:t>
            </a:r>
            <a:r>
              <a:rPr lang="en-US" sz="2200" b="1" dirty="0"/>
              <a:t>height </a:t>
            </a:r>
            <a:r>
              <a:rPr lang="en-US" sz="2200" dirty="0"/>
              <a:t>properties are not appropriate for a square. </a:t>
            </a:r>
            <a:r>
              <a:rPr lang="en-US" sz="2200" dirty="0" smtClean="0"/>
              <a:t>Instead, you </a:t>
            </a:r>
            <a:r>
              <a:rPr lang="en-US" sz="2200" dirty="0"/>
              <a:t>should define a </a:t>
            </a:r>
            <a:r>
              <a:rPr lang="en-US" sz="2200" b="1" dirty="0"/>
              <a:t>Square </a:t>
            </a:r>
            <a:r>
              <a:rPr lang="en-US" sz="2200" dirty="0"/>
              <a:t>class to extend the </a:t>
            </a:r>
            <a:r>
              <a:rPr lang="en-US" sz="2200" b="1" dirty="0" err="1"/>
              <a:t>GeometricObject</a:t>
            </a:r>
            <a:r>
              <a:rPr lang="en-US" sz="2200" b="1" dirty="0"/>
              <a:t> </a:t>
            </a:r>
            <a:r>
              <a:rPr lang="en-US" sz="2200" dirty="0"/>
              <a:t>class and </a:t>
            </a:r>
            <a:r>
              <a:rPr lang="en-US" sz="2200" dirty="0" smtClean="0"/>
              <a:t>define the </a:t>
            </a:r>
            <a:r>
              <a:rPr lang="en-US" sz="2200" b="1" dirty="0"/>
              <a:t>side </a:t>
            </a:r>
            <a:r>
              <a:rPr lang="en-US" sz="2200" dirty="0"/>
              <a:t>property for the side of a square</a:t>
            </a:r>
            <a:r>
              <a:rPr lang="en-US" sz="2200" dirty="0" smtClean="0"/>
              <a:t>.</a:t>
            </a:r>
            <a:endParaRPr lang="en-US" sz="2200"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a:t>
            </a:fld>
            <a:endParaRPr lang="en-IN"/>
          </a:p>
        </p:txBody>
      </p:sp>
    </p:spTree>
    <p:extLst>
      <p:ext uri="{BB962C8B-B14F-4D97-AF65-F5344CB8AC3E}">
        <p14:creationId xmlns:p14="http://schemas.microsoft.com/office/powerpoint/2010/main" val="1814948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in interface </a:t>
            </a:r>
            <a:endParaRPr lang="en-IN" dirty="0"/>
          </a:p>
        </p:txBody>
      </p:sp>
      <p:sp>
        <p:nvSpPr>
          <p:cNvPr id="3" name="Content Placeholder 2"/>
          <p:cNvSpPr>
            <a:spLocks noGrp="1"/>
          </p:cNvSpPr>
          <p:nvPr>
            <p:ph idx="1"/>
          </p:nvPr>
        </p:nvSpPr>
        <p:spPr/>
        <p:txBody>
          <a:bodyPr>
            <a:normAutofit lnSpcReduction="10000"/>
          </a:bodyPr>
          <a:lstStyle/>
          <a:p>
            <a:pPr algn="just"/>
            <a:r>
              <a:rPr lang="en-US" dirty="0"/>
              <a:t>You can use interfaces to import shared constants into multiple classes by simply </a:t>
            </a:r>
            <a:r>
              <a:rPr lang="en-US" dirty="0" smtClean="0"/>
              <a:t>declaring an </a:t>
            </a:r>
            <a:r>
              <a:rPr lang="en-US" dirty="0"/>
              <a:t>interface that contains variables that are initialized to the desired </a:t>
            </a:r>
            <a:r>
              <a:rPr lang="en-US" dirty="0" smtClean="0"/>
              <a:t>values. </a:t>
            </a:r>
          </a:p>
          <a:p>
            <a:pPr algn="just"/>
            <a:r>
              <a:rPr lang="en-US" dirty="0" smtClean="0"/>
              <a:t>Implementing class does not implement any method.</a:t>
            </a:r>
          </a:p>
          <a:p>
            <a:pPr algn="just"/>
            <a:r>
              <a:rPr lang="en-US" dirty="0"/>
              <a:t>It is as if that class were importing the constant fields into the </a:t>
            </a:r>
            <a:r>
              <a:rPr lang="en-US" dirty="0" smtClean="0"/>
              <a:t>class name </a:t>
            </a:r>
            <a:r>
              <a:rPr lang="en-US" dirty="0"/>
              <a:t>space as </a:t>
            </a:r>
            <a:r>
              <a:rPr lang="en-US" b="1" dirty="0"/>
              <a:t>final </a:t>
            </a:r>
            <a:r>
              <a:rPr lang="en-US" dirty="0" smtClean="0"/>
              <a:t>variables. </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50</a:t>
            </a:fld>
            <a:endParaRPr lang="en-IN"/>
          </a:p>
        </p:txBody>
      </p:sp>
      <p:pic>
        <p:nvPicPr>
          <p:cNvPr id="6" name="Picture 5"/>
          <p:cNvPicPr>
            <a:picLocks noChangeAspect="1"/>
          </p:cNvPicPr>
          <p:nvPr/>
        </p:nvPicPr>
        <p:blipFill>
          <a:blip r:embed="rId2"/>
          <a:stretch>
            <a:fillRect/>
          </a:stretch>
        </p:blipFill>
        <p:spPr>
          <a:xfrm>
            <a:off x="5076056" y="4509120"/>
            <a:ext cx="3359160" cy="1548160"/>
          </a:xfrm>
          <a:prstGeom prst="rect">
            <a:avLst/>
          </a:prstGeom>
          <a:ln w="28575">
            <a:solidFill>
              <a:schemeClr val="tx1"/>
            </a:solidFill>
          </a:ln>
        </p:spPr>
      </p:pic>
    </p:spTree>
    <p:extLst>
      <p:ext uri="{BB962C8B-B14F-4D97-AF65-F5344CB8AC3E}">
        <p14:creationId xmlns:p14="http://schemas.microsoft.com/office/powerpoint/2010/main" val="35022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can be extended </a:t>
            </a:r>
            <a:endParaRPr lang="en-IN" dirty="0"/>
          </a:p>
        </p:txBody>
      </p:sp>
      <p:sp>
        <p:nvSpPr>
          <p:cNvPr id="3" name="Content Placeholder 2"/>
          <p:cNvSpPr>
            <a:spLocks noGrp="1"/>
          </p:cNvSpPr>
          <p:nvPr>
            <p:ph idx="1"/>
          </p:nvPr>
        </p:nvSpPr>
        <p:spPr/>
        <p:txBody>
          <a:bodyPr/>
          <a:lstStyle/>
          <a:p>
            <a:r>
              <a:rPr lang="en-US" dirty="0"/>
              <a:t>One interface can inherit another by use of the keyword </a:t>
            </a:r>
            <a:r>
              <a:rPr lang="en-US" b="1" dirty="0" smtClean="0"/>
              <a:t>extends. </a:t>
            </a:r>
          </a:p>
          <a:p>
            <a:pPr algn="just"/>
            <a:r>
              <a:rPr lang="en-US" dirty="0"/>
              <a:t>When a class implements an interface that inherits another </a:t>
            </a:r>
            <a:r>
              <a:rPr lang="en-US" dirty="0" smtClean="0"/>
              <a:t>interface, it </a:t>
            </a:r>
            <a:r>
              <a:rPr lang="en-US" dirty="0"/>
              <a:t>must provide implementations for all methods required by the interface </a:t>
            </a:r>
            <a:r>
              <a:rPr lang="en-US" dirty="0" smtClean="0"/>
              <a:t>inheritance </a:t>
            </a:r>
            <a:r>
              <a:rPr lang="en-IN" dirty="0" smtClean="0"/>
              <a:t>chain.</a:t>
            </a:r>
          </a:p>
          <a:p>
            <a:pPr algn="just"/>
            <a:r>
              <a:rPr lang="en-US" u="sng" dirty="0" smtClean="0">
                <a:solidFill>
                  <a:srgbClr val="00B050"/>
                </a:solidFill>
              </a:rPr>
              <a:t>interface_4.java</a:t>
            </a:r>
            <a:endParaRPr lang="en-IN"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51</a:t>
            </a:fld>
            <a:endParaRPr lang="en-IN"/>
          </a:p>
        </p:txBody>
      </p:sp>
    </p:spTree>
    <p:extLst>
      <p:ext uri="{BB962C8B-B14F-4D97-AF65-F5344CB8AC3E}">
        <p14:creationId xmlns:p14="http://schemas.microsoft.com/office/powerpoint/2010/main" val="736687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Interface methods </a:t>
            </a:r>
            <a:endParaRPr lang="en-IN" dirty="0"/>
          </a:p>
        </p:txBody>
      </p:sp>
      <p:sp>
        <p:nvSpPr>
          <p:cNvPr id="3" name="Content Placeholder 2"/>
          <p:cNvSpPr>
            <a:spLocks noGrp="1"/>
          </p:cNvSpPr>
          <p:nvPr>
            <p:ph idx="1"/>
          </p:nvPr>
        </p:nvSpPr>
        <p:spPr/>
        <p:txBody>
          <a:bodyPr>
            <a:normAutofit fontScale="92500" lnSpcReduction="10000"/>
          </a:bodyPr>
          <a:lstStyle/>
          <a:p>
            <a:r>
              <a:rPr lang="en-US" dirty="0"/>
              <a:t>P</a:t>
            </a:r>
            <a:r>
              <a:rPr lang="en-US" dirty="0" smtClean="0"/>
              <a:t>rior </a:t>
            </a:r>
            <a:r>
              <a:rPr lang="en-US" dirty="0"/>
              <a:t>to JDK 8, an interface could not define any </a:t>
            </a:r>
            <a:r>
              <a:rPr lang="en-US" dirty="0" smtClean="0"/>
              <a:t>implementation </a:t>
            </a:r>
            <a:r>
              <a:rPr lang="en-IN" dirty="0" smtClean="0"/>
              <a:t>whatsoever.</a:t>
            </a:r>
          </a:p>
          <a:p>
            <a:r>
              <a:rPr lang="en-IN" dirty="0"/>
              <a:t>A </a:t>
            </a:r>
            <a:r>
              <a:rPr lang="en-IN" dirty="0" smtClean="0"/>
              <a:t>default </a:t>
            </a:r>
            <a:r>
              <a:rPr lang="en-US" dirty="0" smtClean="0"/>
              <a:t>method </a:t>
            </a:r>
            <a:r>
              <a:rPr lang="en-US" dirty="0"/>
              <a:t>lets you define a default implementation for an interface method</a:t>
            </a:r>
            <a:r>
              <a:rPr lang="en-US" dirty="0" smtClean="0"/>
              <a:t>.</a:t>
            </a:r>
          </a:p>
          <a:p>
            <a:r>
              <a:rPr lang="en-US" dirty="0"/>
              <a:t>A primary motivation for the </a:t>
            </a:r>
            <a:r>
              <a:rPr lang="en-US" dirty="0" smtClean="0"/>
              <a:t>default method </a:t>
            </a:r>
            <a:r>
              <a:rPr lang="en-US" dirty="0"/>
              <a:t>was to provide a means by </a:t>
            </a:r>
            <a:r>
              <a:rPr lang="en-US" dirty="0" smtClean="0"/>
              <a:t>which interfaces </a:t>
            </a:r>
            <a:r>
              <a:rPr lang="en-US" dirty="0"/>
              <a:t>could be expanded without breaking existing </a:t>
            </a:r>
            <a:r>
              <a:rPr lang="en-US" dirty="0" smtClean="0"/>
              <a:t>code. </a:t>
            </a:r>
          </a:p>
          <a:p>
            <a:r>
              <a:rPr lang="en-US" dirty="0"/>
              <a:t>Thus, the addition of a default method will </a:t>
            </a:r>
            <a:r>
              <a:rPr lang="en-US" dirty="0" smtClean="0"/>
              <a:t>not cause </a:t>
            </a:r>
            <a:r>
              <a:rPr lang="en-US" dirty="0"/>
              <a:t>preexisting code to </a:t>
            </a:r>
            <a:r>
              <a:rPr lang="en-US" dirty="0" smtClean="0"/>
              <a:t>break. </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52</a:t>
            </a:fld>
            <a:endParaRPr lang="en-IN"/>
          </a:p>
        </p:txBody>
      </p:sp>
      <p:pic>
        <p:nvPicPr>
          <p:cNvPr id="6" name="Picture 5"/>
          <p:cNvPicPr>
            <a:picLocks noChangeAspect="1"/>
          </p:cNvPicPr>
          <p:nvPr/>
        </p:nvPicPr>
        <p:blipFill>
          <a:blip r:embed="rId2"/>
          <a:stretch>
            <a:fillRect/>
          </a:stretch>
        </p:blipFill>
        <p:spPr>
          <a:xfrm>
            <a:off x="2098907" y="4152968"/>
            <a:ext cx="6171481" cy="2095680"/>
          </a:xfrm>
          <a:prstGeom prst="rect">
            <a:avLst/>
          </a:prstGeom>
          <a:ln w="28575">
            <a:solidFill>
              <a:schemeClr val="tx1"/>
            </a:solidFill>
          </a:ln>
        </p:spPr>
      </p:pic>
    </p:spTree>
    <p:extLst>
      <p:ext uri="{BB962C8B-B14F-4D97-AF65-F5344CB8AC3E}">
        <p14:creationId xmlns:p14="http://schemas.microsoft.com/office/powerpoint/2010/main" val="293112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inheritance issue </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US" dirty="0" smtClean="0"/>
              <a:t>Assume </a:t>
            </a:r>
            <a:r>
              <a:rPr lang="en-US" dirty="0"/>
              <a:t>that two interfaces called </a:t>
            </a:r>
            <a:r>
              <a:rPr lang="en-US" b="1" dirty="0"/>
              <a:t>Alpha </a:t>
            </a:r>
            <a:r>
              <a:rPr lang="en-US" dirty="0"/>
              <a:t>and </a:t>
            </a:r>
            <a:r>
              <a:rPr lang="en-US" b="1" dirty="0"/>
              <a:t>Beta </a:t>
            </a:r>
            <a:r>
              <a:rPr lang="en-US" dirty="0"/>
              <a:t>are implemented by </a:t>
            </a:r>
            <a:r>
              <a:rPr lang="en-US" dirty="0" smtClean="0"/>
              <a:t>a class </a:t>
            </a:r>
            <a:r>
              <a:rPr lang="en-US" dirty="0"/>
              <a:t>called </a:t>
            </a:r>
            <a:r>
              <a:rPr lang="en-US" b="1" dirty="0" err="1"/>
              <a:t>MyClass</a:t>
            </a:r>
            <a:r>
              <a:rPr lang="en-US" dirty="0"/>
              <a:t>. </a:t>
            </a:r>
            <a:endParaRPr lang="en-US" dirty="0" smtClean="0"/>
          </a:p>
          <a:p>
            <a:pPr algn="just"/>
            <a:r>
              <a:rPr lang="en-US" dirty="0" smtClean="0"/>
              <a:t>What </a:t>
            </a:r>
            <a:r>
              <a:rPr lang="en-US" dirty="0"/>
              <a:t>happens if both </a:t>
            </a:r>
            <a:r>
              <a:rPr lang="en-US" b="1" dirty="0"/>
              <a:t>Alpha </a:t>
            </a:r>
            <a:r>
              <a:rPr lang="en-US" dirty="0"/>
              <a:t>and </a:t>
            </a:r>
            <a:r>
              <a:rPr lang="en-US" b="1" dirty="0"/>
              <a:t>Beta </a:t>
            </a:r>
            <a:r>
              <a:rPr lang="en-US" dirty="0"/>
              <a:t>provide a method called </a:t>
            </a:r>
            <a:r>
              <a:rPr lang="en-US" b="1" dirty="0"/>
              <a:t>reset( </a:t>
            </a:r>
            <a:r>
              <a:rPr lang="en-US" b="1" dirty="0" smtClean="0"/>
              <a:t>) </a:t>
            </a:r>
            <a:r>
              <a:rPr lang="en-US" dirty="0" smtClean="0"/>
              <a:t>for </a:t>
            </a:r>
            <a:r>
              <a:rPr lang="en-US" dirty="0"/>
              <a:t>which both declare a </a:t>
            </a:r>
            <a:r>
              <a:rPr lang="en-US" dirty="0" smtClean="0"/>
              <a:t>default implementation</a:t>
            </a:r>
            <a:r>
              <a:rPr lang="en-US" dirty="0"/>
              <a:t>? Is the version by </a:t>
            </a:r>
            <a:r>
              <a:rPr lang="en-US" b="1" dirty="0"/>
              <a:t>Alpha </a:t>
            </a:r>
            <a:r>
              <a:rPr lang="en-US" dirty="0"/>
              <a:t>or the version </a:t>
            </a:r>
            <a:r>
              <a:rPr lang="en-US" dirty="0" smtClean="0"/>
              <a:t>by </a:t>
            </a:r>
            <a:r>
              <a:rPr lang="en-US" b="1" dirty="0" smtClean="0"/>
              <a:t>Beta </a:t>
            </a:r>
            <a:r>
              <a:rPr lang="en-US" dirty="0"/>
              <a:t>used </a:t>
            </a:r>
            <a:r>
              <a:rPr lang="en-US" dirty="0" smtClean="0"/>
              <a:t>by </a:t>
            </a:r>
            <a:r>
              <a:rPr lang="en-US" b="1" dirty="0" err="1" smtClean="0"/>
              <a:t>MyClass</a:t>
            </a:r>
            <a:r>
              <a:rPr lang="en-US" dirty="0"/>
              <a:t>? </a:t>
            </a:r>
            <a:endParaRPr lang="en-US" dirty="0" smtClean="0"/>
          </a:p>
          <a:p>
            <a:pPr algn="just"/>
            <a:r>
              <a:rPr lang="en-US" dirty="0" smtClean="0"/>
              <a:t>Or</a:t>
            </a:r>
            <a:r>
              <a:rPr lang="en-US" dirty="0"/>
              <a:t>, consider a situation in which </a:t>
            </a:r>
            <a:r>
              <a:rPr lang="en-US" b="1" dirty="0"/>
              <a:t>Beta </a:t>
            </a:r>
            <a:r>
              <a:rPr lang="en-US" dirty="0"/>
              <a:t>extends </a:t>
            </a:r>
            <a:r>
              <a:rPr lang="en-US" b="1" dirty="0"/>
              <a:t>Alpha</a:t>
            </a:r>
            <a:r>
              <a:rPr lang="en-US" dirty="0" smtClean="0"/>
              <a:t>. </a:t>
            </a:r>
            <a:r>
              <a:rPr lang="en-IN" dirty="0"/>
              <a:t>Which </a:t>
            </a:r>
            <a:r>
              <a:rPr lang="en-IN" dirty="0" smtClean="0"/>
              <a:t>version </a:t>
            </a:r>
            <a:r>
              <a:rPr lang="en-US" dirty="0" smtClean="0"/>
              <a:t>of </a:t>
            </a:r>
            <a:r>
              <a:rPr lang="en-US" dirty="0"/>
              <a:t>the default method is used? Or, what if </a:t>
            </a:r>
            <a:r>
              <a:rPr lang="en-US" b="1" dirty="0" err="1"/>
              <a:t>MyClass</a:t>
            </a:r>
            <a:r>
              <a:rPr lang="en-US" b="1" dirty="0"/>
              <a:t> </a:t>
            </a:r>
            <a:r>
              <a:rPr lang="en-US" dirty="0"/>
              <a:t>provides its own implementation of </a:t>
            </a:r>
            <a:r>
              <a:rPr lang="en-US" dirty="0" smtClean="0"/>
              <a:t>the method?</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53</a:t>
            </a:fld>
            <a:endParaRPr lang="en-IN"/>
          </a:p>
        </p:txBody>
      </p:sp>
    </p:spTree>
    <p:extLst>
      <p:ext uri="{BB962C8B-B14F-4D97-AF65-F5344CB8AC3E}">
        <p14:creationId xmlns:p14="http://schemas.microsoft.com/office/powerpoint/2010/main" val="1607048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First, in all cases, a class implementation takes priority over an interface </a:t>
            </a:r>
            <a:r>
              <a:rPr lang="en-US" dirty="0" smtClean="0"/>
              <a:t>default </a:t>
            </a:r>
            <a:r>
              <a:rPr lang="en-IN" dirty="0" smtClean="0"/>
              <a:t>implementation. </a:t>
            </a:r>
            <a:r>
              <a:rPr lang="en-US" dirty="0"/>
              <a:t>In this case, both defaults are overridden by </a:t>
            </a:r>
            <a:r>
              <a:rPr lang="en-US" b="1" dirty="0" err="1" smtClean="0"/>
              <a:t>MyClass</a:t>
            </a:r>
            <a:r>
              <a:rPr lang="en-US" dirty="0" smtClean="0"/>
              <a:t>’ implementation. </a:t>
            </a:r>
          </a:p>
          <a:p>
            <a:pPr algn="just"/>
            <a:r>
              <a:rPr lang="en-US" dirty="0"/>
              <a:t>I</a:t>
            </a:r>
            <a:r>
              <a:rPr lang="en-US" dirty="0" smtClean="0"/>
              <a:t>f </a:t>
            </a:r>
            <a:r>
              <a:rPr lang="en-US" b="1" dirty="0" err="1"/>
              <a:t>MyClass</a:t>
            </a:r>
            <a:r>
              <a:rPr lang="en-US" b="1" dirty="0"/>
              <a:t> </a:t>
            </a:r>
            <a:r>
              <a:rPr lang="en-US" dirty="0"/>
              <a:t>implements both </a:t>
            </a:r>
            <a:r>
              <a:rPr lang="en-US" b="1" dirty="0"/>
              <a:t>Alpha </a:t>
            </a:r>
            <a:r>
              <a:rPr lang="en-US" dirty="0"/>
              <a:t>and </a:t>
            </a:r>
            <a:r>
              <a:rPr lang="en-US" b="1" dirty="0"/>
              <a:t>Beta</a:t>
            </a:r>
            <a:r>
              <a:rPr lang="en-US" dirty="0"/>
              <a:t>, but does </a:t>
            </a:r>
            <a:r>
              <a:rPr lang="en-US" dirty="0" smtClean="0"/>
              <a:t>not override </a:t>
            </a:r>
            <a:r>
              <a:rPr lang="en-US" b="1" dirty="0"/>
              <a:t>reset( )</a:t>
            </a:r>
            <a:r>
              <a:rPr lang="en-US" dirty="0"/>
              <a:t>, then an error will </a:t>
            </a:r>
            <a:r>
              <a:rPr lang="en-US" dirty="0" smtClean="0"/>
              <a:t>occur. </a:t>
            </a:r>
          </a:p>
          <a:p>
            <a:pPr algn="just"/>
            <a:r>
              <a:rPr lang="en-US" dirty="0"/>
              <a:t>I</a:t>
            </a:r>
            <a:r>
              <a:rPr lang="en-US" dirty="0" smtClean="0"/>
              <a:t>f </a:t>
            </a:r>
            <a:r>
              <a:rPr lang="en-US" b="1" dirty="0"/>
              <a:t>Beta </a:t>
            </a:r>
            <a:r>
              <a:rPr lang="en-US" dirty="0"/>
              <a:t>extends </a:t>
            </a:r>
            <a:r>
              <a:rPr lang="en-US" b="1" dirty="0"/>
              <a:t>Alpha</a:t>
            </a:r>
            <a:r>
              <a:rPr lang="en-US" dirty="0"/>
              <a:t>, then </a:t>
            </a:r>
            <a:r>
              <a:rPr lang="en-US" b="1" dirty="0"/>
              <a:t>Beta</a:t>
            </a:r>
            <a:r>
              <a:rPr lang="en-US" dirty="0"/>
              <a:t>’s version of </a:t>
            </a:r>
            <a:r>
              <a:rPr lang="en-US" b="1" dirty="0"/>
              <a:t>reset( ) </a:t>
            </a:r>
            <a:r>
              <a:rPr lang="en-US" dirty="0"/>
              <a:t>will be </a:t>
            </a:r>
            <a:r>
              <a:rPr lang="en-US" dirty="0" smtClean="0"/>
              <a:t>used.</a:t>
            </a:r>
          </a:p>
          <a:p>
            <a:pPr algn="just"/>
            <a:r>
              <a:rPr lang="en-US" dirty="0"/>
              <a:t>For example, if </a:t>
            </a:r>
            <a:r>
              <a:rPr lang="en-US" b="1" dirty="0"/>
              <a:t>Beta </a:t>
            </a:r>
            <a:r>
              <a:rPr lang="en-US" dirty="0"/>
              <a:t>wants to refer to </a:t>
            </a:r>
            <a:r>
              <a:rPr lang="en-US" b="1" dirty="0"/>
              <a:t>Alpha</a:t>
            </a:r>
            <a:r>
              <a:rPr lang="en-US" dirty="0"/>
              <a:t>’s default for </a:t>
            </a:r>
            <a:r>
              <a:rPr lang="en-US" b="1" dirty="0"/>
              <a:t>reset( )</a:t>
            </a:r>
            <a:r>
              <a:rPr lang="en-US" dirty="0"/>
              <a:t>, it can use this </a:t>
            </a:r>
            <a:r>
              <a:rPr lang="en-US" dirty="0" smtClean="0"/>
              <a:t>statement:  </a:t>
            </a:r>
            <a:r>
              <a:rPr lang="en-IN" i="1" dirty="0" err="1" smtClean="0"/>
              <a:t>Alpha.super.reset</a:t>
            </a:r>
            <a:r>
              <a:rPr lang="en-IN" i="1" dirty="0"/>
              <a:t>();</a:t>
            </a:r>
            <a:endParaRPr lang="en-US" i="1" dirty="0" smtClean="0"/>
          </a:p>
          <a:p>
            <a:endParaRPr lang="en-US" dirty="0" smtClean="0"/>
          </a:p>
          <a:p>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54</a:t>
            </a:fld>
            <a:endParaRPr lang="en-IN"/>
          </a:p>
        </p:txBody>
      </p:sp>
    </p:spTree>
    <p:extLst>
      <p:ext uri="{BB962C8B-B14F-4D97-AF65-F5344CB8AC3E}">
        <p14:creationId xmlns:p14="http://schemas.microsoft.com/office/powerpoint/2010/main" val="4210469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methods in interface </a:t>
            </a:r>
            <a:endParaRPr lang="en-IN" dirty="0"/>
          </a:p>
        </p:txBody>
      </p:sp>
      <p:sp>
        <p:nvSpPr>
          <p:cNvPr id="3" name="Content Placeholder 2"/>
          <p:cNvSpPr>
            <a:spLocks noGrp="1"/>
          </p:cNvSpPr>
          <p:nvPr>
            <p:ph idx="1"/>
          </p:nvPr>
        </p:nvSpPr>
        <p:spPr/>
        <p:txBody>
          <a:bodyPr>
            <a:normAutofit lnSpcReduction="10000"/>
          </a:bodyPr>
          <a:lstStyle/>
          <a:p>
            <a:r>
              <a:rPr lang="en-US" dirty="0"/>
              <a:t>JDK 8 added another new capability to </a:t>
            </a:r>
            <a:r>
              <a:rPr lang="en-US" b="1" dirty="0"/>
              <a:t>interface</a:t>
            </a:r>
            <a:r>
              <a:rPr lang="en-US" dirty="0"/>
              <a:t>: the ability to define one or more </a:t>
            </a:r>
            <a:r>
              <a:rPr lang="en-US" b="1" dirty="0" smtClean="0"/>
              <a:t>static </a:t>
            </a:r>
            <a:r>
              <a:rPr lang="en-IN" dirty="0" smtClean="0"/>
              <a:t>methods.</a:t>
            </a:r>
          </a:p>
          <a:p>
            <a:r>
              <a:rPr lang="en-US" dirty="0"/>
              <a:t>Thus, no implementation of the interface is </a:t>
            </a:r>
            <a:r>
              <a:rPr lang="en-US" dirty="0" smtClean="0"/>
              <a:t>necessary, and </a:t>
            </a:r>
            <a:r>
              <a:rPr lang="en-US" dirty="0"/>
              <a:t>no instance of the interface is required, in order to call a </a:t>
            </a:r>
            <a:r>
              <a:rPr lang="en-US" b="1" dirty="0"/>
              <a:t>static </a:t>
            </a:r>
            <a:r>
              <a:rPr lang="en-US" dirty="0" smtClean="0"/>
              <a:t>method.</a:t>
            </a:r>
          </a:p>
          <a:p>
            <a:pPr algn="just"/>
            <a:r>
              <a:rPr lang="en-US" b="1" dirty="0" smtClean="0"/>
              <a:t>Static </a:t>
            </a:r>
            <a:r>
              <a:rPr lang="en-US" dirty="0"/>
              <a:t>interface methods are not </a:t>
            </a:r>
            <a:r>
              <a:rPr lang="en-US" dirty="0" smtClean="0"/>
              <a:t>inherited </a:t>
            </a:r>
            <a:r>
              <a:rPr lang="en-US" dirty="0"/>
              <a:t>by either an </a:t>
            </a:r>
            <a:r>
              <a:rPr lang="en-US" dirty="0" smtClean="0"/>
              <a:t>implementing </a:t>
            </a:r>
            <a:r>
              <a:rPr lang="en-IN" dirty="0" smtClean="0"/>
              <a:t>class </a:t>
            </a:r>
            <a:r>
              <a:rPr lang="en-IN" dirty="0"/>
              <a:t>or a </a:t>
            </a:r>
            <a:r>
              <a:rPr lang="en-IN" dirty="0" err="1"/>
              <a:t>subinterface</a:t>
            </a:r>
            <a:r>
              <a:rPr lang="en-IN" dirty="0"/>
              <a:t>.</a:t>
            </a: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55</a:t>
            </a:fld>
            <a:endParaRPr lang="en-IN"/>
          </a:p>
        </p:txBody>
      </p:sp>
      <p:pic>
        <p:nvPicPr>
          <p:cNvPr id="6" name="Picture 5"/>
          <p:cNvPicPr>
            <a:picLocks noChangeAspect="1"/>
          </p:cNvPicPr>
          <p:nvPr/>
        </p:nvPicPr>
        <p:blipFill>
          <a:blip r:embed="rId2"/>
          <a:stretch>
            <a:fillRect/>
          </a:stretch>
        </p:blipFill>
        <p:spPr>
          <a:xfrm>
            <a:off x="1448432" y="2307226"/>
            <a:ext cx="5507461" cy="1935200"/>
          </a:xfrm>
          <a:prstGeom prst="rect">
            <a:avLst/>
          </a:prstGeom>
        </p:spPr>
      </p:pic>
      <p:pic>
        <p:nvPicPr>
          <p:cNvPr id="7" name="Picture 6"/>
          <p:cNvPicPr>
            <a:picLocks noChangeAspect="1"/>
          </p:cNvPicPr>
          <p:nvPr/>
        </p:nvPicPr>
        <p:blipFill>
          <a:blip r:embed="rId3"/>
          <a:stretch>
            <a:fillRect/>
          </a:stretch>
        </p:blipFill>
        <p:spPr>
          <a:xfrm>
            <a:off x="1484895" y="4221088"/>
            <a:ext cx="5468401" cy="1850240"/>
          </a:xfrm>
          <a:prstGeom prst="rect">
            <a:avLst/>
          </a:prstGeom>
        </p:spPr>
      </p:pic>
    </p:spTree>
    <p:extLst>
      <p:ext uri="{BB962C8B-B14F-4D97-AF65-F5344CB8AC3E}">
        <p14:creationId xmlns:p14="http://schemas.microsoft.com/office/powerpoint/2010/main" val="16619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56</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1254654808"/>
              </p:ext>
            </p:extLst>
          </p:nvPr>
        </p:nvGraphicFramePr>
        <p:xfrm>
          <a:off x="1475656" y="121234"/>
          <a:ext cx="7451178" cy="6651485"/>
        </p:xfrm>
        <a:graphic>
          <a:graphicData uri="http://schemas.openxmlformats.org/drawingml/2006/table">
            <a:tbl>
              <a:tblPr>
                <a:tableStyleId>{5DA37D80-6434-44D0-A028-1B22A696006F}</a:tableStyleId>
              </a:tblPr>
              <a:tblGrid>
                <a:gridCol w="3725589"/>
                <a:gridCol w="3725589"/>
              </a:tblGrid>
              <a:tr h="401970">
                <a:tc>
                  <a:txBody>
                    <a:bodyPr/>
                    <a:lstStyle/>
                    <a:p>
                      <a:pPr algn="ctr"/>
                      <a:r>
                        <a:rPr lang="en-IN" sz="2400" b="1" dirty="0"/>
                        <a:t>Abstract class</a:t>
                      </a:r>
                    </a:p>
                  </a:txBody>
                  <a:tcPr marL="56478" marR="56478" marT="28239" marB="28239" anchor="ctr"/>
                </a:tc>
                <a:tc>
                  <a:txBody>
                    <a:bodyPr/>
                    <a:lstStyle/>
                    <a:p>
                      <a:pPr algn="ctr"/>
                      <a:r>
                        <a:rPr lang="en-IN" sz="2400" b="1" dirty="0"/>
                        <a:t>Interface</a:t>
                      </a:r>
                    </a:p>
                  </a:txBody>
                  <a:tcPr marL="56478" marR="56478" marT="28239" marB="28239" anchor="ctr"/>
                </a:tc>
              </a:tr>
              <a:tr h="837223">
                <a:tc>
                  <a:txBody>
                    <a:bodyPr/>
                    <a:lstStyle/>
                    <a:p>
                      <a:r>
                        <a:rPr lang="en-US" sz="1600" dirty="0"/>
                        <a:t>1) Abstract class can have abstract and non-abstract methods.</a:t>
                      </a:r>
                    </a:p>
                  </a:txBody>
                  <a:tcPr marL="0" marR="0" marT="28239" marB="28239" anchor="ctr"/>
                </a:tc>
                <a:tc>
                  <a:txBody>
                    <a:bodyPr/>
                    <a:lstStyle/>
                    <a:p>
                      <a:r>
                        <a:rPr lang="en-US" sz="1600"/>
                        <a:t>Interface can have only abstract methods. Since Java 8, it can have default and static methods also.</a:t>
                      </a:r>
                    </a:p>
                  </a:txBody>
                  <a:tcPr marL="0" marR="0" marT="28239" marB="28239" anchor="ctr"/>
                </a:tc>
              </a:tr>
              <a:tr h="576071">
                <a:tc>
                  <a:txBody>
                    <a:bodyPr/>
                    <a:lstStyle/>
                    <a:p>
                      <a:r>
                        <a:rPr lang="en-US" sz="1600" dirty="0"/>
                        <a:t>2) Abstract class doesn't support multiple inheritance.</a:t>
                      </a:r>
                    </a:p>
                  </a:txBody>
                  <a:tcPr marL="0" marR="0" marT="28239" marB="28239" anchor="ctr"/>
                </a:tc>
                <a:tc>
                  <a:txBody>
                    <a:bodyPr/>
                    <a:lstStyle/>
                    <a:p>
                      <a:r>
                        <a:rPr lang="en-IN" sz="1600" dirty="0"/>
                        <a:t>Interface supports multiple inheritance.</a:t>
                      </a:r>
                    </a:p>
                  </a:txBody>
                  <a:tcPr marL="0" marR="0" marT="28239" marB="28239" anchor="ctr"/>
                </a:tc>
              </a:tr>
              <a:tr h="576071">
                <a:tc>
                  <a:txBody>
                    <a:bodyPr/>
                    <a:lstStyle/>
                    <a:p>
                      <a:r>
                        <a:rPr lang="en-US" sz="1600" dirty="0"/>
                        <a:t>3) Abstract class can have final, non-final, static and non-static variables.</a:t>
                      </a:r>
                    </a:p>
                  </a:txBody>
                  <a:tcPr marL="0" marR="0" marT="28239" marB="28239" anchor="ctr"/>
                </a:tc>
                <a:tc>
                  <a:txBody>
                    <a:bodyPr/>
                    <a:lstStyle/>
                    <a:p>
                      <a:r>
                        <a:rPr lang="en-US" sz="1600" dirty="0"/>
                        <a:t>Interface has only static and final variables.</a:t>
                      </a:r>
                    </a:p>
                  </a:txBody>
                  <a:tcPr marL="0" marR="0" marT="28239" marB="28239" anchor="ctr"/>
                </a:tc>
              </a:tr>
              <a:tr h="576071">
                <a:tc>
                  <a:txBody>
                    <a:bodyPr/>
                    <a:lstStyle/>
                    <a:p>
                      <a:r>
                        <a:rPr lang="en-US" sz="1600" dirty="0"/>
                        <a:t>4) Abstract class can provide the implementation of interface.</a:t>
                      </a:r>
                    </a:p>
                  </a:txBody>
                  <a:tcPr marL="0" marR="0" marT="28239" marB="28239" anchor="ctr"/>
                </a:tc>
                <a:tc>
                  <a:txBody>
                    <a:bodyPr/>
                    <a:lstStyle/>
                    <a:p>
                      <a:r>
                        <a:rPr lang="en-US" sz="1600" dirty="0"/>
                        <a:t>Interface can't provide the implementation of abstract class.</a:t>
                      </a:r>
                    </a:p>
                  </a:txBody>
                  <a:tcPr marL="0" marR="0" marT="28239" marB="28239" anchor="ctr"/>
                </a:tc>
              </a:tr>
              <a:tr h="576071">
                <a:tc>
                  <a:txBody>
                    <a:bodyPr/>
                    <a:lstStyle/>
                    <a:p>
                      <a:r>
                        <a:rPr lang="en-US" sz="1600" dirty="0"/>
                        <a:t>5) The abstract keyword is used to declare abstract class.</a:t>
                      </a:r>
                    </a:p>
                  </a:txBody>
                  <a:tcPr marL="0" marR="0" marT="28239" marB="28239" anchor="ctr"/>
                </a:tc>
                <a:tc>
                  <a:txBody>
                    <a:bodyPr/>
                    <a:lstStyle/>
                    <a:p>
                      <a:r>
                        <a:rPr lang="en-US" sz="1600" dirty="0"/>
                        <a:t>The interface keyword is used to declare interface.</a:t>
                      </a:r>
                    </a:p>
                  </a:txBody>
                  <a:tcPr marL="0" marR="0" marT="28239" marB="28239" anchor="ctr"/>
                </a:tc>
              </a:tr>
              <a:tr h="837223">
                <a:tc>
                  <a:txBody>
                    <a:bodyPr/>
                    <a:lstStyle/>
                    <a:p>
                      <a:r>
                        <a:rPr lang="en-US" sz="1600" dirty="0"/>
                        <a:t>6) An abstract class can extend another Java class and implement multiple Java interfaces.</a:t>
                      </a:r>
                    </a:p>
                  </a:txBody>
                  <a:tcPr marL="0" marR="0" marT="28239" marB="28239" anchor="ctr"/>
                </a:tc>
                <a:tc>
                  <a:txBody>
                    <a:bodyPr/>
                    <a:lstStyle/>
                    <a:p>
                      <a:r>
                        <a:rPr lang="en-US" sz="1600" dirty="0"/>
                        <a:t>An interface can extend another Java interface only.</a:t>
                      </a:r>
                    </a:p>
                  </a:txBody>
                  <a:tcPr marL="0" marR="0" marT="28239" marB="28239" anchor="ctr"/>
                </a:tc>
              </a:tr>
              <a:tr h="576071">
                <a:tc>
                  <a:txBody>
                    <a:bodyPr/>
                    <a:lstStyle/>
                    <a:p>
                      <a:r>
                        <a:rPr lang="en-US" sz="1600"/>
                        <a:t>7) An abstract class can be extended using keyword "extends".</a:t>
                      </a:r>
                    </a:p>
                  </a:txBody>
                  <a:tcPr marL="0" marR="0" marT="28239" marB="28239" anchor="ctr"/>
                </a:tc>
                <a:tc>
                  <a:txBody>
                    <a:bodyPr/>
                    <a:lstStyle/>
                    <a:p>
                      <a:r>
                        <a:rPr lang="en-US" sz="1600" dirty="0"/>
                        <a:t>An interface can be implemented using keyword "implements".</a:t>
                      </a:r>
                    </a:p>
                  </a:txBody>
                  <a:tcPr marL="0" marR="0" marT="28239" marB="28239" anchor="ctr"/>
                </a:tc>
              </a:tr>
              <a:tr h="576071">
                <a:tc>
                  <a:txBody>
                    <a:bodyPr/>
                    <a:lstStyle/>
                    <a:p>
                      <a:r>
                        <a:rPr lang="en-US" sz="1600"/>
                        <a:t>8) A Java abstract class can have class members like private, protected, etc.</a:t>
                      </a:r>
                    </a:p>
                  </a:txBody>
                  <a:tcPr marL="0" marR="0" marT="28239" marB="28239" anchor="ctr"/>
                </a:tc>
                <a:tc>
                  <a:txBody>
                    <a:bodyPr/>
                    <a:lstStyle/>
                    <a:p>
                      <a:r>
                        <a:rPr lang="en-US" sz="1600" dirty="0"/>
                        <a:t>Members of a Java interface are public by default. </a:t>
                      </a:r>
                    </a:p>
                  </a:txBody>
                  <a:tcPr marL="0" marR="0" marT="28239" marB="28239" anchor="ctr"/>
                </a:tc>
              </a:tr>
              <a:tr h="1098375">
                <a:tc>
                  <a:txBody>
                    <a:bodyPr/>
                    <a:lstStyle/>
                    <a:p>
                      <a:r>
                        <a:rPr lang="en-US" sz="1600" dirty="0"/>
                        <a:t>9)Example:</a:t>
                      </a:r>
                      <a:br>
                        <a:rPr lang="en-US" sz="1600" dirty="0"/>
                      </a:br>
                      <a:r>
                        <a:rPr lang="en-US" sz="1600" dirty="0"/>
                        <a:t>public abstract class Shape{</a:t>
                      </a:r>
                      <a:br>
                        <a:rPr lang="en-US" sz="1600" dirty="0"/>
                      </a:br>
                      <a:r>
                        <a:rPr lang="en-US" sz="1600" dirty="0"/>
                        <a:t>public abstract void draw();</a:t>
                      </a:r>
                      <a:br>
                        <a:rPr lang="en-US" sz="1600" dirty="0"/>
                      </a:br>
                      <a:r>
                        <a:rPr lang="en-US" sz="1600" dirty="0"/>
                        <a:t>}</a:t>
                      </a:r>
                    </a:p>
                  </a:txBody>
                  <a:tcPr marL="0" marR="0" marT="28239" marB="28239" anchor="ctr"/>
                </a:tc>
                <a:tc>
                  <a:txBody>
                    <a:bodyPr/>
                    <a:lstStyle/>
                    <a:p>
                      <a:r>
                        <a:rPr lang="en-US" sz="1600" dirty="0"/>
                        <a:t>Example:</a:t>
                      </a:r>
                      <a:br>
                        <a:rPr lang="en-US" sz="1600" dirty="0"/>
                      </a:br>
                      <a:r>
                        <a:rPr lang="en-US" sz="1600" dirty="0"/>
                        <a:t>public interface </a:t>
                      </a:r>
                      <a:r>
                        <a:rPr lang="en-US" sz="1600" dirty="0" err="1"/>
                        <a:t>Drawable</a:t>
                      </a:r>
                      <a:r>
                        <a:rPr lang="en-US" sz="1600" dirty="0"/>
                        <a:t>{</a:t>
                      </a:r>
                      <a:br>
                        <a:rPr lang="en-US" sz="1600" dirty="0"/>
                      </a:br>
                      <a:r>
                        <a:rPr lang="en-US" sz="1600" dirty="0"/>
                        <a:t>void draw();</a:t>
                      </a:r>
                      <a:br>
                        <a:rPr lang="en-US" sz="1600" dirty="0"/>
                      </a:br>
                      <a:r>
                        <a:rPr lang="en-US" sz="1600" dirty="0"/>
                        <a:t>}</a:t>
                      </a:r>
                    </a:p>
                  </a:txBody>
                  <a:tcPr marL="0" marR="0" marT="28239" marB="28239" anchor="ctr"/>
                </a:tc>
              </a:tr>
            </a:tbl>
          </a:graphicData>
        </a:graphic>
      </p:graphicFrame>
    </p:spTree>
    <p:extLst>
      <p:ext uri="{BB962C8B-B14F-4D97-AF65-F5344CB8AC3E}">
        <p14:creationId xmlns:p14="http://schemas.microsoft.com/office/powerpoint/2010/main" val="3028241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When to use what</a:t>
            </a:r>
            <a:r>
              <a:rPr lang="en-US" b="1" dirty="0" smtClean="0"/>
              <a:t>?</a:t>
            </a:r>
            <a:endParaRPr lang="en-IN" dirty="0"/>
          </a:p>
        </p:txBody>
      </p:sp>
      <p:sp>
        <p:nvSpPr>
          <p:cNvPr id="3" name="Content Placeholder 2"/>
          <p:cNvSpPr>
            <a:spLocks noGrp="1"/>
          </p:cNvSpPr>
          <p:nvPr>
            <p:ph idx="1"/>
          </p:nvPr>
        </p:nvSpPr>
        <p:spPr/>
        <p:txBody>
          <a:bodyPr>
            <a:normAutofit fontScale="55000" lnSpcReduction="20000"/>
          </a:bodyPr>
          <a:lstStyle/>
          <a:p>
            <a:pPr marL="82296" indent="0" algn="just">
              <a:buNone/>
            </a:pPr>
            <a:r>
              <a:rPr lang="en-US" dirty="0" smtClean="0"/>
              <a:t>Consider </a:t>
            </a:r>
            <a:r>
              <a:rPr lang="en-US" dirty="0"/>
              <a:t>using abstract classes if any of these statements apply to your situation: </a:t>
            </a:r>
          </a:p>
          <a:p>
            <a:pPr algn="just"/>
            <a:r>
              <a:rPr lang="en-US" dirty="0"/>
              <a:t>In java application, there are some related classes that need to share some lines of code then you can put these lines of code within abstract class and this abstract class should be extended by all these related classes.</a:t>
            </a:r>
          </a:p>
          <a:p>
            <a:pPr algn="just"/>
            <a:r>
              <a:rPr lang="en-US" dirty="0"/>
              <a:t>You can define non-static or non-final field(s) in abstract class, so that via a method you can access and modify the state of Object to which they belong.</a:t>
            </a:r>
          </a:p>
          <a:p>
            <a:pPr algn="just"/>
            <a:r>
              <a:rPr lang="en-US" dirty="0"/>
              <a:t>You can expect that the classes that extend an abstract class have many common methods or fields, or require access modifiers other than public (such as protected and private).</a:t>
            </a:r>
          </a:p>
          <a:p>
            <a:pPr marL="82296" indent="0" algn="just">
              <a:buNone/>
            </a:pPr>
            <a:r>
              <a:rPr lang="en-US" dirty="0"/>
              <a:t>Consider using interfaces if any of these statements apply to your situation: </a:t>
            </a:r>
          </a:p>
          <a:p>
            <a:pPr algn="just"/>
            <a:r>
              <a:rPr lang="en-US" dirty="0"/>
              <a:t>It is total abstraction, All methods declared within an interface must be implemented by the class(</a:t>
            </a:r>
            <a:r>
              <a:rPr lang="en-US" dirty="0" err="1"/>
              <a:t>es</a:t>
            </a:r>
            <a:r>
              <a:rPr lang="en-US" dirty="0"/>
              <a:t>) that implements this interface.</a:t>
            </a:r>
          </a:p>
          <a:p>
            <a:pPr algn="just"/>
            <a:r>
              <a:rPr lang="en-US" dirty="0"/>
              <a:t>A class can implement more than one interface. It is called multiple inheritance. </a:t>
            </a:r>
          </a:p>
          <a:p>
            <a:pPr algn="just"/>
            <a:r>
              <a:rPr lang="en-US" dirty="0"/>
              <a:t>You want to specify the behavior of a particular data type, but not concerned about who implements its behavior.</a:t>
            </a:r>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57</a:t>
            </a:fld>
            <a:endParaRPr lang="en-IN"/>
          </a:p>
        </p:txBody>
      </p:sp>
    </p:spTree>
    <p:extLst>
      <p:ext uri="{BB962C8B-B14F-4D97-AF65-F5344CB8AC3E}">
        <p14:creationId xmlns:p14="http://schemas.microsoft.com/office/powerpoint/2010/main" val="3950847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r>
              <a:rPr lang="en-US" dirty="0" smtClean="0"/>
              <a:t> Class</a:t>
            </a:r>
            <a:endParaRPr lang="en-IN" dirty="0"/>
          </a:p>
        </p:txBody>
      </p:sp>
      <p:sp>
        <p:nvSpPr>
          <p:cNvPr id="3" name="Content Placeholder 2"/>
          <p:cNvSpPr>
            <a:spLocks noGrp="1"/>
          </p:cNvSpPr>
          <p:nvPr>
            <p:ph idx="1"/>
          </p:nvPr>
        </p:nvSpPr>
        <p:spPr/>
        <p:txBody>
          <a:bodyPr/>
          <a:lstStyle/>
          <a:p>
            <a:r>
              <a:rPr lang="en-US" dirty="0"/>
              <a:t>A</a:t>
            </a:r>
            <a:r>
              <a:rPr lang="en-US" dirty="0" smtClean="0"/>
              <a:t> </a:t>
            </a:r>
            <a:r>
              <a:rPr lang="en-US" dirty="0"/>
              <a:t>very useful class for storing </a:t>
            </a:r>
            <a:r>
              <a:rPr lang="en-US" dirty="0" smtClean="0"/>
              <a:t>objects</a:t>
            </a:r>
          </a:p>
          <a:p>
            <a:r>
              <a:rPr lang="en-US" dirty="0"/>
              <a:t>You can create an </a:t>
            </a:r>
            <a:r>
              <a:rPr lang="en-US" dirty="0" smtClean="0"/>
              <a:t>array to </a:t>
            </a:r>
            <a:r>
              <a:rPr lang="en-US" dirty="0"/>
              <a:t>store objects. But, once the array is created, its size is fixed</a:t>
            </a:r>
            <a:r>
              <a:rPr lang="en-US" dirty="0" smtClean="0"/>
              <a:t>.</a:t>
            </a:r>
          </a:p>
          <a:p>
            <a:r>
              <a:rPr lang="en-US" dirty="0" err="1" smtClean="0"/>
              <a:t>ArrayList</a:t>
            </a:r>
            <a:r>
              <a:rPr lang="en-US" dirty="0" smtClean="0"/>
              <a:t> class</a:t>
            </a:r>
            <a:r>
              <a:rPr lang="en-US" dirty="0"/>
              <a:t>, which can be used to store an unlimited number of </a:t>
            </a:r>
            <a:r>
              <a:rPr lang="en-US" dirty="0" smtClean="0"/>
              <a:t>objects.</a:t>
            </a:r>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58</a:t>
            </a:fld>
            <a:endParaRPr lang="en-IN"/>
          </a:p>
        </p:txBody>
      </p:sp>
      <p:pic>
        <p:nvPicPr>
          <p:cNvPr id="6" name="Picture 5"/>
          <p:cNvPicPr>
            <a:picLocks noChangeAspect="1"/>
          </p:cNvPicPr>
          <p:nvPr/>
        </p:nvPicPr>
        <p:blipFill>
          <a:blip r:embed="rId2"/>
          <a:stretch>
            <a:fillRect/>
          </a:stretch>
        </p:blipFill>
        <p:spPr>
          <a:xfrm>
            <a:off x="1395827" y="2491983"/>
            <a:ext cx="7577641" cy="4040320"/>
          </a:xfrm>
          <a:prstGeom prst="rect">
            <a:avLst/>
          </a:prstGeom>
          <a:ln w="28575">
            <a:solidFill>
              <a:schemeClr val="tx1"/>
            </a:solidFill>
          </a:ln>
        </p:spPr>
      </p:pic>
    </p:spTree>
    <p:extLst>
      <p:ext uri="{BB962C8B-B14F-4D97-AF65-F5344CB8AC3E}">
        <p14:creationId xmlns:p14="http://schemas.microsoft.com/office/powerpoint/2010/main" val="212608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b="1" dirty="0" err="1"/>
              <a:t>ArrayList</a:t>
            </a:r>
            <a:r>
              <a:rPr lang="en-US" b="1" dirty="0"/>
              <a:t> </a:t>
            </a:r>
            <a:r>
              <a:rPr lang="en-US" dirty="0"/>
              <a:t>is known as a generic class with a generic type </a:t>
            </a:r>
            <a:r>
              <a:rPr lang="en-US" b="1" dirty="0"/>
              <a:t>E</a:t>
            </a:r>
            <a:r>
              <a:rPr lang="en-US" dirty="0" smtClean="0"/>
              <a:t>. </a:t>
            </a:r>
          </a:p>
          <a:p>
            <a:pPr algn="just"/>
            <a:r>
              <a:rPr lang="en-US" dirty="0"/>
              <a:t>You can specify a </a:t>
            </a:r>
            <a:r>
              <a:rPr lang="en-US" dirty="0" smtClean="0"/>
              <a:t>concrete type </a:t>
            </a:r>
            <a:r>
              <a:rPr lang="en-US" dirty="0"/>
              <a:t>to replace </a:t>
            </a:r>
            <a:r>
              <a:rPr lang="en-US" b="1" dirty="0"/>
              <a:t>E </a:t>
            </a:r>
            <a:r>
              <a:rPr lang="en-US" dirty="0"/>
              <a:t>when creating an </a:t>
            </a:r>
            <a:r>
              <a:rPr lang="en-US" b="1" dirty="0" err="1"/>
              <a:t>ArrayList</a:t>
            </a:r>
            <a:r>
              <a:rPr lang="en-US" dirty="0"/>
              <a:t>. </a:t>
            </a:r>
            <a:endParaRPr lang="en-US" dirty="0" smtClean="0"/>
          </a:p>
          <a:p>
            <a:pPr algn="just"/>
            <a:r>
              <a:rPr lang="en-US" dirty="0" smtClean="0"/>
              <a:t>For </a:t>
            </a:r>
            <a:r>
              <a:rPr lang="en-US" dirty="0"/>
              <a:t>example, the following statement </a:t>
            </a:r>
            <a:r>
              <a:rPr lang="en-US" dirty="0" smtClean="0"/>
              <a:t>creates an </a:t>
            </a:r>
            <a:r>
              <a:rPr lang="en-US" b="1" dirty="0" err="1"/>
              <a:t>ArrayList</a:t>
            </a:r>
            <a:r>
              <a:rPr lang="en-US" b="1" dirty="0"/>
              <a:t> </a:t>
            </a:r>
            <a:r>
              <a:rPr lang="en-US" dirty="0"/>
              <a:t>and assigns its reference to variable </a:t>
            </a:r>
            <a:r>
              <a:rPr lang="en-US" b="1" dirty="0"/>
              <a:t>cities</a:t>
            </a:r>
            <a:r>
              <a:rPr lang="en-US" dirty="0"/>
              <a:t>. </a:t>
            </a:r>
            <a:endParaRPr lang="en-US" dirty="0" smtClean="0"/>
          </a:p>
          <a:p>
            <a:pPr algn="just"/>
            <a:r>
              <a:rPr lang="en-US" dirty="0" smtClean="0"/>
              <a:t>This </a:t>
            </a:r>
            <a:r>
              <a:rPr lang="en-US" b="1" dirty="0" err="1"/>
              <a:t>ArrayList</a:t>
            </a:r>
            <a:r>
              <a:rPr lang="en-US" b="1" dirty="0"/>
              <a:t> </a:t>
            </a:r>
            <a:r>
              <a:rPr lang="en-US" dirty="0"/>
              <a:t>object can </a:t>
            </a:r>
            <a:r>
              <a:rPr lang="en-US" dirty="0" smtClean="0"/>
              <a:t>be </a:t>
            </a:r>
            <a:r>
              <a:rPr lang="en-IN" dirty="0" smtClean="0"/>
              <a:t>used </a:t>
            </a:r>
            <a:r>
              <a:rPr lang="en-IN" dirty="0"/>
              <a:t>to store strings.</a:t>
            </a:r>
          </a:p>
          <a:p>
            <a:pPr marL="82296" indent="0" algn="just">
              <a:buNone/>
            </a:pPr>
            <a:r>
              <a:rPr lang="en-IN" sz="2600" i="1" dirty="0" smtClean="0"/>
              <a:t>       </a:t>
            </a:r>
            <a:r>
              <a:rPr lang="en-IN" sz="2600" i="1" dirty="0" err="1" smtClean="0"/>
              <a:t>ArrayList</a:t>
            </a:r>
            <a:r>
              <a:rPr lang="en-IN" sz="2600" i="1" dirty="0" smtClean="0"/>
              <a:t>&lt;String</a:t>
            </a:r>
            <a:r>
              <a:rPr lang="en-IN" sz="2600" i="1" dirty="0"/>
              <a:t>&gt; cities = </a:t>
            </a:r>
            <a:r>
              <a:rPr lang="en-IN" sz="2600" b="1" i="1" dirty="0" smtClean="0"/>
              <a:t>new </a:t>
            </a:r>
            <a:r>
              <a:rPr lang="en-IN" sz="2600" i="1" dirty="0" err="1" smtClean="0"/>
              <a:t>ArrayList</a:t>
            </a:r>
            <a:r>
              <a:rPr lang="en-IN" sz="2600" i="1" dirty="0" smtClean="0"/>
              <a:t>&lt;String&gt;();</a:t>
            </a:r>
          </a:p>
          <a:p>
            <a:pPr algn="just"/>
            <a:r>
              <a:rPr lang="en-US" sz="2800" dirty="0"/>
              <a:t>This </a:t>
            </a:r>
            <a:r>
              <a:rPr lang="en-US" sz="2800" b="1" dirty="0" err="1"/>
              <a:t>ArrayList</a:t>
            </a:r>
            <a:r>
              <a:rPr lang="en-US" sz="2800" b="1" dirty="0"/>
              <a:t> </a:t>
            </a:r>
            <a:r>
              <a:rPr lang="en-US" sz="2800" dirty="0"/>
              <a:t>object can be used to store dates.</a:t>
            </a:r>
          </a:p>
          <a:p>
            <a:pPr marL="82296" indent="0" algn="just">
              <a:buNone/>
            </a:pPr>
            <a:r>
              <a:rPr lang="en-IN" sz="2600" i="1" dirty="0" smtClean="0"/>
              <a:t>    </a:t>
            </a:r>
            <a:r>
              <a:rPr lang="en-IN" sz="2600" i="1" dirty="0" err="1" smtClean="0"/>
              <a:t>ArrayList</a:t>
            </a:r>
            <a:r>
              <a:rPr lang="en-IN" sz="2600" i="1" dirty="0" smtClean="0"/>
              <a:t>&lt;</a:t>
            </a:r>
            <a:r>
              <a:rPr lang="en-IN" sz="2600" i="1" dirty="0" err="1" smtClean="0"/>
              <a:t>java.util.Date</a:t>
            </a:r>
            <a:r>
              <a:rPr lang="en-IN" sz="2600" i="1" dirty="0"/>
              <a:t>&gt; dates = new </a:t>
            </a:r>
            <a:r>
              <a:rPr lang="en-IN" sz="2600" i="1" dirty="0" err="1"/>
              <a:t>ArrayList</a:t>
            </a:r>
            <a:r>
              <a:rPr lang="en-IN" sz="2600" i="1" dirty="0"/>
              <a:t>&lt;</a:t>
            </a:r>
            <a:r>
              <a:rPr lang="en-IN" sz="2600" i="1" dirty="0" err="1"/>
              <a:t>java.util.Date</a:t>
            </a:r>
            <a:r>
              <a:rPr lang="en-IN" sz="2600" i="1" dirty="0"/>
              <a:t>&gt; </a:t>
            </a:r>
            <a:r>
              <a:rPr lang="en-IN" sz="2600" i="1" dirty="0" smtClean="0"/>
              <a:t>();</a:t>
            </a:r>
          </a:p>
          <a:p>
            <a:pPr marL="82296" indent="0" algn="just">
              <a:buNone/>
            </a:pPr>
            <a:r>
              <a:rPr lang="en-IN" sz="2800" u="sng" dirty="0" smtClean="0">
                <a:solidFill>
                  <a:srgbClr val="00B050"/>
                </a:solidFill>
              </a:rPr>
              <a:t>TestArrayList.java</a:t>
            </a:r>
            <a:endParaRPr lang="en-IN" sz="2800"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59</a:t>
            </a:fld>
            <a:endParaRPr lang="en-IN"/>
          </a:p>
        </p:txBody>
      </p:sp>
    </p:spTree>
    <p:extLst>
      <p:ext uri="{BB962C8B-B14F-4D97-AF65-F5344CB8AC3E}">
        <p14:creationId xmlns:p14="http://schemas.microsoft.com/office/powerpoint/2010/main" val="2931056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smtClean="0"/>
              <a:t>Do </a:t>
            </a:r>
            <a:r>
              <a:rPr lang="en-US" dirty="0"/>
              <a:t>not blindly extend a class just for the sake of reusing methods. For example, it makes no sense for a </a:t>
            </a:r>
            <a:r>
              <a:rPr lang="en-US" b="1" dirty="0"/>
              <a:t>Tree </a:t>
            </a:r>
            <a:r>
              <a:rPr lang="en-US" dirty="0"/>
              <a:t>class to extend a </a:t>
            </a:r>
            <a:r>
              <a:rPr lang="en-US" b="1" dirty="0"/>
              <a:t>Person </a:t>
            </a:r>
            <a:r>
              <a:rPr lang="en-US" dirty="0"/>
              <a:t>class, even though they share common properties such as height and weight. </a:t>
            </a:r>
          </a:p>
          <a:p>
            <a:pPr algn="just"/>
            <a:r>
              <a:rPr lang="en-US" dirty="0"/>
              <a:t>Some programming languages allow you to derive a subclass from several classes. This capability is known as </a:t>
            </a:r>
            <a:r>
              <a:rPr lang="en-US" i="1" dirty="0">
                <a:solidFill>
                  <a:srgbClr val="FF0000"/>
                </a:solidFill>
              </a:rPr>
              <a:t>multiple inheritance</a:t>
            </a:r>
            <a:r>
              <a:rPr lang="en-US" dirty="0"/>
              <a:t>. Java, however, </a:t>
            </a:r>
            <a:r>
              <a:rPr lang="en-US" dirty="0">
                <a:solidFill>
                  <a:srgbClr val="FF0000"/>
                </a:solidFill>
              </a:rPr>
              <a:t>does not allow </a:t>
            </a:r>
            <a:r>
              <a:rPr lang="en-US" dirty="0"/>
              <a:t>multiple inheritance. A Java class may inherit directly from only one superclass. This restriction is known as </a:t>
            </a:r>
            <a:r>
              <a:rPr lang="en-US" i="1" dirty="0">
                <a:solidFill>
                  <a:srgbClr val="FF0000"/>
                </a:solidFill>
              </a:rPr>
              <a:t>single inheritance</a:t>
            </a:r>
            <a:r>
              <a:rPr lang="en-US" dirty="0"/>
              <a:t>. If you use the </a:t>
            </a:r>
            <a:r>
              <a:rPr lang="en-US" b="1" dirty="0"/>
              <a:t>extends </a:t>
            </a:r>
            <a:r>
              <a:rPr lang="en-US" dirty="0"/>
              <a:t>keyword to define a subclass, it allows only one parent class.</a:t>
            </a:r>
            <a:endParaRPr lang="en-IN" dirty="0"/>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6</a:t>
            </a:fld>
            <a:endParaRPr lang="en-IN"/>
          </a:p>
        </p:txBody>
      </p:sp>
    </p:spTree>
    <p:extLst>
      <p:ext uri="{BB962C8B-B14F-4D97-AF65-F5344CB8AC3E}">
        <p14:creationId xmlns:p14="http://schemas.microsoft.com/office/powerpoint/2010/main" val="122505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Object Oriented Programming</a:t>
            </a:r>
            <a:endParaRPr lang="en-IN"/>
          </a:p>
        </p:txBody>
      </p:sp>
      <p:sp>
        <p:nvSpPr>
          <p:cNvPr id="3" name="Slide Number Placeholder 2"/>
          <p:cNvSpPr>
            <a:spLocks noGrp="1"/>
          </p:cNvSpPr>
          <p:nvPr>
            <p:ph type="sldNum" sz="quarter" idx="12"/>
          </p:nvPr>
        </p:nvSpPr>
        <p:spPr/>
        <p:txBody>
          <a:bodyPr/>
          <a:lstStyle/>
          <a:p>
            <a:fld id="{9126B6DC-8895-46CC-8A3E-2CE9DCF8C135}" type="slidenum">
              <a:rPr lang="en-IN" smtClean="0"/>
              <a:t>60</a:t>
            </a:fld>
            <a:endParaRPr lang="en-IN"/>
          </a:p>
        </p:txBody>
      </p:sp>
      <p:pic>
        <p:nvPicPr>
          <p:cNvPr id="4" name="Picture 3"/>
          <p:cNvPicPr>
            <a:picLocks noChangeAspect="1"/>
          </p:cNvPicPr>
          <p:nvPr/>
        </p:nvPicPr>
        <p:blipFill>
          <a:blip r:embed="rId2"/>
          <a:stretch>
            <a:fillRect/>
          </a:stretch>
        </p:blipFill>
        <p:spPr>
          <a:xfrm>
            <a:off x="1259632" y="1268760"/>
            <a:ext cx="7739208" cy="3868208"/>
          </a:xfrm>
          <a:prstGeom prst="rect">
            <a:avLst/>
          </a:prstGeom>
          <a:ln w="28575">
            <a:solidFill>
              <a:schemeClr val="tx1"/>
            </a:solidFill>
          </a:ln>
        </p:spPr>
      </p:pic>
    </p:spTree>
    <p:extLst>
      <p:ext uri="{BB962C8B-B14F-4D97-AF65-F5344CB8AC3E}">
        <p14:creationId xmlns:p14="http://schemas.microsoft.com/office/powerpoint/2010/main" val="1719925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a:t>Suppose you want to create an </a:t>
            </a:r>
            <a:r>
              <a:rPr lang="en-US" b="1" dirty="0" err="1"/>
              <a:t>ArrayList</a:t>
            </a:r>
            <a:r>
              <a:rPr lang="en-US" b="1" dirty="0"/>
              <a:t> </a:t>
            </a:r>
            <a:r>
              <a:rPr lang="en-US" dirty="0"/>
              <a:t>for storing integers. Can you use the </a:t>
            </a:r>
            <a:r>
              <a:rPr lang="en-US" dirty="0" smtClean="0"/>
              <a:t>following code </a:t>
            </a:r>
            <a:r>
              <a:rPr lang="en-US" dirty="0"/>
              <a:t>to create a list?</a:t>
            </a:r>
          </a:p>
          <a:p>
            <a:pPr marL="82296" indent="0" algn="just">
              <a:buNone/>
            </a:pPr>
            <a:r>
              <a:rPr lang="en-IN" dirty="0" smtClean="0"/>
              <a:t>      </a:t>
            </a:r>
            <a:r>
              <a:rPr lang="en-IN" sz="2800" i="1" dirty="0" err="1" smtClean="0"/>
              <a:t>ArrayList</a:t>
            </a:r>
            <a:r>
              <a:rPr lang="en-IN" sz="2800" i="1" dirty="0" smtClean="0"/>
              <a:t>&lt;</a:t>
            </a:r>
            <a:r>
              <a:rPr lang="en-IN" sz="2800" b="1" i="1" dirty="0" err="1" smtClean="0"/>
              <a:t>int</a:t>
            </a:r>
            <a:r>
              <a:rPr lang="en-IN" sz="2800" i="1" dirty="0"/>
              <a:t>&gt; list = </a:t>
            </a:r>
            <a:r>
              <a:rPr lang="en-IN" sz="2800" b="1" i="1" dirty="0"/>
              <a:t>new </a:t>
            </a:r>
            <a:r>
              <a:rPr lang="en-IN" sz="2800" i="1" dirty="0" err="1"/>
              <a:t>ArrayList</a:t>
            </a:r>
            <a:r>
              <a:rPr lang="en-IN" sz="2800" i="1" dirty="0" smtClean="0"/>
              <a:t>&lt;&gt;();</a:t>
            </a:r>
          </a:p>
          <a:p>
            <a:pPr algn="just"/>
            <a:r>
              <a:rPr lang="en-US" dirty="0"/>
              <a:t>No. This will not work because the elements stored in an </a:t>
            </a:r>
            <a:r>
              <a:rPr lang="en-US" b="1" dirty="0" err="1"/>
              <a:t>ArrayList</a:t>
            </a:r>
            <a:r>
              <a:rPr lang="en-US" b="1" dirty="0"/>
              <a:t> </a:t>
            </a:r>
            <a:r>
              <a:rPr lang="en-US" dirty="0"/>
              <a:t>must be of an </a:t>
            </a:r>
            <a:r>
              <a:rPr lang="en-US" dirty="0" smtClean="0"/>
              <a:t>object type</a:t>
            </a:r>
            <a:r>
              <a:rPr lang="en-US" dirty="0"/>
              <a:t>. </a:t>
            </a:r>
            <a:endParaRPr lang="en-US" dirty="0" smtClean="0"/>
          </a:p>
          <a:p>
            <a:pPr algn="just"/>
            <a:r>
              <a:rPr lang="en-US" dirty="0" smtClean="0"/>
              <a:t>You </a:t>
            </a:r>
            <a:r>
              <a:rPr lang="en-US" dirty="0"/>
              <a:t>cannot use a primitive data type such as </a:t>
            </a:r>
            <a:r>
              <a:rPr lang="en-US" b="1" dirty="0" err="1"/>
              <a:t>int</a:t>
            </a:r>
            <a:r>
              <a:rPr lang="en-US" b="1" dirty="0"/>
              <a:t> </a:t>
            </a:r>
            <a:r>
              <a:rPr lang="en-US" dirty="0"/>
              <a:t>to replace a generic type. </a:t>
            </a:r>
            <a:r>
              <a:rPr lang="en-US" dirty="0" smtClean="0"/>
              <a:t>However, you </a:t>
            </a:r>
            <a:r>
              <a:rPr lang="en-US" dirty="0"/>
              <a:t>can create an </a:t>
            </a:r>
            <a:r>
              <a:rPr lang="en-US" b="1" dirty="0" err="1"/>
              <a:t>ArrayList</a:t>
            </a:r>
            <a:r>
              <a:rPr lang="en-US" b="1" dirty="0"/>
              <a:t> </a:t>
            </a:r>
            <a:r>
              <a:rPr lang="en-US" dirty="0"/>
              <a:t>for storing </a:t>
            </a:r>
            <a:r>
              <a:rPr lang="en-US" b="1" dirty="0"/>
              <a:t>Integer </a:t>
            </a:r>
            <a:r>
              <a:rPr lang="en-US" dirty="0"/>
              <a:t>objects as follows:</a:t>
            </a:r>
          </a:p>
          <a:p>
            <a:pPr marL="82296" indent="0" algn="just">
              <a:buNone/>
            </a:pPr>
            <a:r>
              <a:rPr lang="en-IN" dirty="0" smtClean="0"/>
              <a:t>   </a:t>
            </a:r>
            <a:r>
              <a:rPr lang="en-IN" sz="2800" i="1" dirty="0" err="1"/>
              <a:t>ArrayList</a:t>
            </a:r>
            <a:r>
              <a:rPr lang="en-IN" sz="2800" i="1" dirty="0"/>
              <a:t>&lt;Integer&gt; list = new </a:t>
            </a:r>
            <a:r>
              <a:rPr lang="en-IN" sz="2800" i="1" dirty="0" err="1"/>
              <a:t>ArrayList</a:t>
            </a:r>
            <a:r>
              <a:rPr lang="en-IN" sz="2800" i="1" dirty="0" smtClean="0"/>
              <a:t>&lt;&gt;();</a:t>
            </a:r>
          </a:p>
          <a:p>
            <a:pPr marL="82296" indent="0" algn="just">
              <a:buNone/>
            </a:pPr>
            <a:r>
              <a:rPr lang="en-IN" sz="3300" u="sng" dirty="0" smtClean="0">
                <a:solidFill>
                  <a:srgbClr val="00B050"/>
                </a:solidFill>
              </a:rPr>
              <a:t>DistinctNumbers.java</a:t>
            </a:r>
            <a:endParaRPr lang="en-IN" sz="3300" u="sng" dirty="0">
              <a:solidFill>
                <a:srgbClr val="00B050"/>
              </a:solidFill>
            </a:endParaRPr>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61</a:t>
            </a:fld>
            <a:endParaRPr lang="en-IN"/>
          </a:p>
        </p:txBody>
      </p:sp>
    </p:spTree>
    <p:extLst>
      <p:ext uri="{BB962C8B-B14F-4D97-AF65-F5344CB8AC3E}">
        <p14:creationId xmlns:p14="http://schemas.microsoft.com/office/powerpoint/2010/main" val="287839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keyword</a:t>
            </a:r>
            <a:endParaRPr lang="en-IN" dirty="0"/>
          </a:p>
        </p:txBody>
      </p:sp>
      <p:sp>
        <p:nvSpPr>
          <p:cNvPr id="3" name="Content Placeholder 2"/>
          <p:cNvSpPr>
            <a:spLocks noGrp="1"/>
          </p:cNvSpPr>
          <p:nvPr>
            <p:ph idx="1"/>
          </p:nvPr>
        </p:nvSpPr>
        <p:spPr/>
        <p:txBody>
          <a:bodyPr/>
          <a:lstStyle/>
          <a:p>
            <a:pPr algn="just"/>
            <a:r>
              <a:rPr lang="en-US" dirty="0"/>
              <a:t>A subclass inherits accessible data fields and methods from its superclass. Does it </a:t>
            </a:r>
            <a:r>
              <a:rPr lang="en-US" dirty="0" smtClean="0"/>
              <a:t>inherit constructors</a:t>
            </a:r>
            <a:r>
              <a:rPr lang="en-US" dirty="0"/>
              <a:t>? Can the superclass’s constructors be invoked from a subclass? </a:t>
            </a:r>
            <a:endParaRPr lang="en-US" dirty="0" smtClean="0"/>
          </a:p>
          <a:p>
            <a:pPr algn="just"/>
            <a:r>
              <a:rPr lang="en-US" dirty="0"/>
              <a:t>The keyword </a:t>
            </a:r>
            <a:r>
              <a:rPr lang="en-US" b="1" dirty="0"/>
              <a:t>super </a:t>
            </a:r>
            <a:r>
              <a:rPr lang="en-US" dirty="0"/>
              <a:t>refers to the superclass and can be used to invoke the </a:t>
            </a:r>
            <a:r>
              <a:rPr lang="en-US" dirty="0" smtClean="0"/>
              <a:t>superclass’s </a:t>
            </a:r>
            <a:r>
              <a:rPr lang="en-IN" dirty="0" smtClean="0"/>
              <a:t>methods </a:t>
            </a:r>
            <a:r>
              <a:rPr lang="en-IN" dirty="0"/>
              <a:t>and constructors.</a:t>
            </a:r>
            <a:endParaRPr lang="en-US" dirty="0" smtClean="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7</a:t>
            </a:fld>
            <a:endParaRPr lang="en-IN"/>
          </a:p>
        </p:txBody>
      </p:sp>
    </p:spTree>
    <p:extLst>
      <p:ext uri="{BB962C8B-B14F-4D97-AF65-F5344CB8AC3E}">
        <p14:creationId xmlns:p14="http://schemas.microsoft.com/office/powerpoint/2010/main" val="364246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constructor of superclass</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Unlike properties and methods, </a:t>
            </a:r>
            <a:r>
              <a:rPr lang="en-US" dirty="0" smtClean="0"/>
              <a:t>the constructors </a:t>
            </a:r>
            <a:r>
              <a:rPr lang="en-US" dirty="0"/>
              <a:t>of a superclass are not inherited by a subclass. </a:t>
            </a:r>
            <a:endParaRPr lang="en-US" dirty="0" smtClean="0"/>
          </a:p>
          <a:p>
            <a:pPr algn="just"/>
            <a:r>
              <a:rPr lang="en-US" dirty="0" smtClean="0"/>
              <a:t>They </a:t>
            </a:r>
            <a:r>
              <a:rPr lang="en-US" dirty="0"/>
              <a:t>can only be invoked </a:t>
            </a:r>
            <a:r>
              <a:rPr lang="en-US" dirty="0" smtClean="0"/>
              <a:t>from the </a:t>
            </a:r>
            <a:r>
              <a:rPr lang="en-US" dirty="0"/>
              <a:t>constructors of the subclasses using the keyword </a:t>
            </a:r>
            <a:r>
              <a:rPr lang="en-US" b="1" dirty="0"/>
              <a:t>super</a:t>
            </a:r>
            <a:r>
              <a:rPr lang="en-US" dirty="0" smtClean="0"/>
              <a:t>.</a:t>
            </a:r>
          </a:p>
          <a:p>
            <a:pPr marL="82296" indent="0" algn="just">
              <a:buNone/>
            </a:pPr>
            <a:r>
              <a:rPr lang="en-IN" b="1" dirty="0" smtClean="0"/>
              <a:t>       </a:t>
            </a:r>
            <a:r>
              <a:rPr lang="en-IN" b="1" i="1" dirty="0" smtClean="0"/>
              <a:t>super</a:t>
            </a:r>
            <a:r>
              <a:rPr lang="en-IN" i="1" dirty="0"/>
              <a:t>(), or </a:t>
            </a:r>
            <a:r>
              <a:rPr lang="en-IN" b="1" i="1" dirty="0"/>
              <a:t>super</a:t>
            </a:r>
            <a:r>
              <a:rPr lang="en-IN" i="1" dirty="0"/>
              <a:t>(parameters</a:t>
            </a:r>
            <a:r>
              <a:rPr lang="en-IN" i="1" dirty="0" smtClean="0"/>
              <a:t>);</a:t>
            </a:r>
          </a:p>
          <a:p>
            <a:pPr algn="just"/>
            <a:r>
              <a:rPr lang="en-IN" dirty="0" smtClean="0"/>
              <a:t>The </a:t>
            </a:r>
            <a:r>
              <a:rPr lang="en-US" dirty="0" smtClean="0"/>
              <a:t>statement </a:t>
            </a:r>
            <a:r>
              <a:rPr lang="en-US" b="1" dirty="0"/>
              <a:t>super() </a:t>
            </a:r>
            <a:r>
              <a:rPr lang="en-US" dirty="0"/>
              <a:t>or </a:t>
            </a:r>
            <a:r>
              <a:rPr lang="en-US" b="1" dirty="0" smtClean="0"/>
              <a:t>super(arguments</a:t>
            </a:r>
            <a:r>
              <a:rPr lang="en-US" b="1" dirty="0"/>
              <a:t>) </a:t>
            </a:r>
            <a:r>
              <a:rPr lang="en-US" dirty="0"/>
              <a:t>must be the first statement of the subclass’s </a:t>
            </a:r>
            <a:r>
              <a:rPr lang="en-US" dirty="0" smtClean="0"/>
              <a:t>constructor; this </a:t>
            </a:r>
            <a:r>
              <a:rPr lang="en-US" dirty="0"/>
              <a:t>is the only way to explicitly invoke a superclass constructor.</a:t>
            </a:r>
            <a:endParaRPr lang="en-IN" i="1"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8</a:t>
            </a:fld>
            <a:endParaRPr lang="en-IN"/>
          </a:p>
        </p:txBody>
      </p:sp>
    </p:spTree>
    <p:extLst>
      <p:ext uri="{BB962C8B-B14F-4D97-AF65-F5344CB8AC3E}">
        <p14:creationId xmlns:p14="http://schemas.microsoft.com/office/powerpoint/2010/main" val="1990572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chaining</a:t>
            </a:r>
            <a:endParaRPr lang="en-IN" dirty="0"/>
          </a:p>
        </p:txBody>
      </p:sp>
      <p:sp>
        <p:nvSpPr>
          <p:cNvPr id="3" name="Content Placeholder 2"/>
          <p:cNvSpPr>
            <a:spLocks noGrp="1"/>
          </p:cNvSpPr>
          <p:nvPr>
            <p:ph idx="1"/>
          </p:nvPr>
        </p:nvSpPr>
        <p:spPr/>
        <p:txBody>
          <a:bodyPr/>
          <a:lstStyle/>
          <a:p>
            <a:r>
              <a:rPr lang="en-US" dirty="0"/>
              <a:t>A constructor may invoke an overloaded constructor or its superclass constructor. If </a:t>
            </a:r>
            <a:r>
              <a:rPr lang="en-US" dirty="0" smtClean="0"/>
              <a:t>neither is </a:t>
            </a:r>
            <a:r>
              <a:rPr lang="en-US" dirty="0"/>
              <a:t>invoked explicitly, the compiler automatically puts </a:t>
            </a:r>
            <a:r>
              <a:rPr lang="en-US" b="1" dirty="0"/>
              <a:t>super() </a:t>
            </a:r>
            <a:r>
              <a:rPr lang="en-US" dirty="0"/>
              <a:t>as the first statement in </a:t>
            </a:r>
            <a:r>
              <a:rPr lang="en-US" dirty="0" smtClean="0"/>
              <a:t>the </a:t>
            </a:r>
            <a:r>
              <a:rPr lang="en-IN" dirty="0" smtClean="0"/>
              <a:t>constructor.</a:t>
            </a:r>
          </a:p>
          <a:p>
            <a:endParaRPr lang="en-IN" dirty="0"/>
          </a:p>
        </p:txBody>
      </p:sp>
      <p:sp>
        <p:nvSpPr>
          <p:cNvPr id="4" name="Footer Placeholder 3"/>
          <p:cNvSpPr>
            <a:spLocks noGrp="1"/>
          </p:cNvSpPr>
          <p:nvPr>
            <p:ph type="ftr" sz="quarter" idx="11"/>
          </p:nvPr>
        </p:nvSpPr>
        <p:spPr/>
        <p:txBody>
          <a:bodyPr/>
          <a:lstStyle/>
          <a:p>
            <a:r>
              <a:rPr lang="en-IN" smtClean="0"/>
              <a:t>Object Oriented Programming</a:t>
            </a:r>
            <a:endParaRPr lang="en-IN"/>
          </a:p>
        </p:txBody>
      </p:sp>
      <p:sp>
        <p:nvSpPr>
          <p:cNvPr id="5" name="Slide Number Placeholder 4"/>
          <p:cNvSpPr>
            <a:spLocks noGrp="1"/>
          </p:cNvSpPr>
          <p:nvPr>
            <p:ph type="sldNum" sz="quarter" idx="12"/>
          </p:nvPr>
        </p:nvSpPr>
        <p:spPr/>
        <p:txBody>
          <a:bodyPr/>
          <a:lstStyle/>
          <a:p>
            <a:fld id="{9126B6DC-8895-46CC-8A3E-2CE9DCF8C135}" type="slidenum">
              <a:rPr lang="en-IN" smtClean="0"/>
              <a:t>9</a:t>
            </a:fld>
            <a:endParaRPr lang="en-IN"/>
          </a:p>
        </p:txBody>
      </p:sp>
      <p:pic>
        <p:nvPicPr>
          <p:cNvPr id="6" name="Picture 5"/>
          <p:cNvPicPr>
            <a:picLocks noChangeAspect="1"/>
          </p:cNvPicPr>
          <p:nvPr/>
        </p:nvPicPr>
        <p:blipFill>
          <a:blip r:embed="rId2"/>
          <a:stretch>
            <a:fillRect/>
          </a:stretch>
        </p:blipFill>
        <p:spPr>
          <a:xfrm>
            <a:off x="2339752" y="1772816"/>
            <a:ext cx="6120680" cy="1862616"/>
          </a:xfrm>
          <a:prstGeom prst="rect">
            <a:avLst/>
          </a:prstGeom>
        </p:spPr>
      </p:pic>
    </p:spTree>
    <p:extLst>
      <p:ext uri="{BB962C8B-B14F-4D97-AF65-F5344CB8AC3E}">
        <p14:creationId xmlns:p14="http://schemas.microsoft.com/office/powerpoint/2010/main" val="142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3785</TotalTime>
  <Words>4582</Words>
  <Application>Microsoft Office PowerPoint</Application>
  <PresentationFormat>On-screen Show (4:3)</PresentationFormat>
  <Paragraphs>391</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Calibri</vt:lpstr>
      <vt:lpstr>Gill Sans MT</vt:lpstr>
      <vt:lpstr>LucidaSansTypewriterStd</vt:lpstr>
      <vt:lpstr>LucidaSansTypewriterStd-Bd</vt:lpstr>
      <vt:lpstr>TimesLTStd-Roman</vt:lpstr>
      <vt:lpstr>Verdana</vt:lpstr>
      <vt:lpstr>Wingdings 2</vt:lpstr>
      <vt:lpstr>ZapfDingbats</vt:lpstr>
      <vt:lpstr>Solstice</vt:lpstr>
      <vt:lpstr>Inheritance and Polymorphism</vt:lpstr>
      <vt:lpstr>Inheritance</vt:lpstr>
      <vt:lpstr>PowerPoint Presentation</vt:lpstr>
      <vt:lpstr>Cont.</vt:lpstr>
      <vt:lpstr>Cont.</vt:lpstr>
      <vt:lpstr>Cont.</vt:lpstr>
      <vt:lpstr>super keyword</vt:lpstr>
      <vt:lpstr>Calling constructor of superclass</vt:lpstr>
      <vt:lpstr>Construction chaining</vt:lpstr>
      <vt:lpstr>PowerPoint Presentation</vt:lpstr>
      <vt:lpstr>Calling method of superclass</vt:lpstr>
      <vt:lpstr>Overriding </vt:lpstr>
      <vt:lpstr>Cont.</vt:lpstr>
      <vt:lpstr>Cont.</vt:lpstr>
      <vt:lpstr>PowerPoint Presentation</vt:lpstr>
      <vt:lpstr>Overriding Vs Overloading</vt:lpstr>
      <vt:lpstr>Cont.</vt:lpstr>
      <vt:lpstr>@Override – annotation </vt:lpstr>
      <vt:lpstr>Object Class and toString method</vt:lpstr>
      <vt:lpstr>PowerPoint Presentation</vt:lpstr>
      <vt:lpstr>Polymorphism</vt:lpstr>
      <vt:lpstr>Static Vs Dynamic binding</vt:lpstr>
      <vt:lpstr>Dynamic Binding</vt:lpstr>
      <vt:lpstr>Cont.</vt:lpstr>
      <vt:lpstr>Casting Objects </vt:lpstr>
      <vt:lpstr>Cont.</vt:lpstr>
      <vt:lpstr>Cont.</vt:lpstr>
      <vt:lpstr>Cont.</vt:lpstr>
      <vt:lpstr>Cont.</vt:lpstr>
      <vt:lpstr>Casting primitive type Vs reference type</vt:lpstr>
      <vt:lpstr>PowerPoint Presentation</vt:lpstr>
      <vt:lpstr>PowerPoint Presentation</vt:lpstr>
      <vt:lpstr>Object’s equal method </vt:lpstr>
      <vt:lpstr>Cont.</vt:lpstr>
      <vt:lpstr>Protected data and methods</vt:lpstr>
      <vt:lpstr>PowerPoint Presentation</vt:lpstr>
      <vt:lpstr>Cont.</vt:lpstr>
      <vt:lpstr>PowerPoint Presentation</vt:lpstr>
      <vt:lpstr>Preventing extending or overriding</vt:lpstr>
      <vt:lpstr>Abstract Class</vt:lpstr>
      <vt:lpstr>Cont.</vt:lpstr>
      <vt:lpstr>Cont.</vt:lpstr>
      <vt:lpstr>Why abstract methods?</vt:lpstr>
      <vt:lpstr>PowerPoint Presentation</vt:lpstr>
      <vt:lpstr>Program</vt:lpstr>
      <vt:lpstr>Interfaces</vt:lpstr>
      <vt:lpstr>Cont.</vt:lpstr>
      <vt:lpstr>Cont.</vt:lpstr>
      <vt:lpstr>Accessing implementation through interface reference </vt:lpstr>
      <vt:lpstr>Variables in interface </vt:lpstr>
      <vt:lpstr>Interface can be extended </vt:lpstr>
      <vt:lpstr>Default Interface methods </vt:lpstr>
      <vt:lpstr>Multiple inheritance issue </vt:lpstr>
      <vt:lpstr>Cont.</vt:lpstr>
      <vt:lpstr>Static methods in interface </vt:lpstr>
      <vt:lpstr>PowerPoint Presentation</vt:lpstr>
      <vt:lpstr>When to use what?</vt:lpstr>
      <vt:lpstr>ArrayList Class</vt:lpstr>
      <vt:lpstr>Cont.</vt:lpstr>
      <vt:lpstr>PowerPoint Presentation</vt:lpstr>
      <vt:lpstr>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Programming with Java</dc:title>
  <dc:creator>admin</dc:creator>
  <cp:lastModifiedBy>admin</cp:lastModifiedBy>
  <cp:revision>769</cp:revision>
  <dcterms:created xsi:type="dcterms:W3CDTF">2019-11-23T03:40:09Z</dcterms:created>
  <dcterms:modified xsi:type="dcterms:W3CDTF">2020-04-16T12:47:31Z</dcterms:modified>
</cp:coreProperties>
</file>