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16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3351A-04E6-4458-9B61-69D0C55F35D2}" type="datetimeFigureOut">
              <a:rPr lang="en-IN" smtClean="0"/>
              <a:t>16-04-2020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E7F98-02B6-40F1-925A-A99E080DC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5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E7F98-02B6-40F1-925A-A99E080DCBDA}" type="slidenum">
              <a:rPr lang="en-IN" smtClean="0"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589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7B68-5F83-4275-9C98-227D59BB006B}" type="datetime1">
              <a:rPr lang="en-IN" smtClean="0"/>
              <a:t>16-04-2020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BE65-C69C-46CA-A800-A0E44DB65212}" type="datetime1">
              <a:rPr lang="en-IN" smtClean="0"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CB26-0BA1-45A2-937E-C639F158477B}" type="datetime1">
              <a:rPr lang="en-IN" smtClean="0"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89CE-7A49-4BB0-8AAA-5AF1CB0DCB27}" type="datetime1">
              <a:rPr lang="en-IN" smtClean="0"/>
              <a:t>16-04-2020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952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B59D-05BB-457E-9CD3-CD238F3FEE1A}" type="datetime1">
              <a:rPr lang="en-IN" smtClean="0"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A8A2-97B1-49D8-8914-0ED024BBAE7B}" type="datetime1">
              <a:rPr lang="en-IN" smtClean="0"/>
              <a:t>16-04-2020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1381-D727-47CA-97B0-287304501C67}" type="datetime1">
              <a:rPr lang="en-IN" smtClean="0"/>
              <a:t>16-04-2020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A4DA-4EA7-4A97-A4E8-35C0E4F02207}" type="datetime1">
              <a:rPr lang="en-IN" smtClean="0"/>
              <a:t>16-04-2020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8D69-C3BA-4149-868B-3347B1D46570}" type="datetime1">
              <a:rPr lang="en-IN" smtClean="0"/>
              <a:t>16-04-2020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7EF3-149F-4EBE-B29C-EE0B9E2136CE}" type="datetime1">
              <a:rPr lang="en-IN" smtClean="0"/>
              <a:t>16-04-2020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2C83-1D8C-46F4-9866-861A1C9D91F6}" type="datetime1">
              <a:rPr lang="en-IN" smtClean="0"/>
              <a:t>16-04-2020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C63-DCE8-4D1E-BFC1-D911BA216BDB}" type="datetime1">
              <a:rPr lang="en-IN" smtClean="0"/>
              <a:t>16-04-2020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114B2B-C30C-4486-A359-10CF525592B2}" type="datetime1">
              <a:rPr lang="en-IN" smtClean="0"/>
              <a:t>16-04-2020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26B6DC-8895-46CC-8A3E-2CE9DCF8C135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Selections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program can decide which statements to execute based on a condition. 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Selection </a:t>
            </a:r>
            <a:r>
              <a:rPr lang="en-US" dirty="0"/>
              <a:t>statements use conditions that are Boolean expressions.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i="1" dirty="0"/>
              <a:t>Boolean expression </a:t>
            </a:r>
            <a:r>
              <a:rPr lang="en-US" dirty="0" smtClean="0"/>
              <a:t>is an </a:t>
            </a:r>
            <a:r>
              <a:rPr lang="en-US" dirty="0"/>
              <a:t>expression that evaluates to a </a:t>
            </a:r>
            <a:r>
              <a:rPr lang="en-US" i="1" dirty="0"/>
              <a:t>Boolean value</a:t>
            </a:r>
            <a:r>
              <a:rPr lang="en-US" dirty="0"/>
              <a:t>: </a:t>
            </a:r>
            <a:r>
              <a:rPr lang="en-US" b="1" dirty="0"/>
              <a:t>true </a:t>
            </a:r>
            <a:r>
              <a:rPr lang="en-US" dirty="0"/>
              <a:t>or </a:t>
            </a:r>
            <a:r>
              <a:rPr lang="en-US" b="1" dirty="0"/>
              <a:t>false</a:t>
            </a:r>
            <a:r>
              <a:rPr lang="en-US" dirty="0"/>
              <a:t>.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1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708920"/>
            <a:ext cx="4032448" cy="14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10</a:t>
            </a:fld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6632"/>
            <a:ext cx="6132421" cy="1397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340768"/>
            <a:ext cx="5983520" cy="57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program </a:t>
            </a:r>
            <a:r>
              <a:rPr lang="en-US" dirty="0"/>
              <a:t>that checks whether a number is divisible by </a:t>
            </a:r>
            <a:r>
              <a:rPr lang="en-US" b="1" dirty="0"/>
              <a:t>2 </a:t>
            </a:r>
            <a:r>
              <a:rPr lang="en-US" dirty="0"/>
              <a:t>and </a:t>
            </a:r>
            <a:r>
              <a:rPr lang="en-US" b="1" dirty="0"/>
              <a:t>3</a:t>
            </a:r>
            <a:r>
              <a:rPr lang="en-US" dirty="0"/>
              <a:t>, by </a:t>
            </a:r>
            <a:r>
              <a:rPr lang="en-US" b="1" dirty="0"/>
              <a:t>2 </a:t>
            </a:r>
            <a:r>
              <a:rPr lang="en-US" dirty="0" smtClean="0"/>
              <a:t>or </a:t>
            </a:r>
            <a:r>
              <a:rPr lang="en-US" b="1" dirty="0" smtClean="0"/>
              <a:t>3</a:t>
            </a:r>
            <a:r>
              <a:rPr lang="en-US" dirty="0"/>
              <a:t>, and by </a:t>
            </a:r>
            <a:r>
              <a:rPr lang="en-US" b="1" dirty="0"/>
              <a:t>2 </a:t>
            </a:r>
            <a:r>
              <a:rPr lang="en-US" dirty="0"/>
              <a:t>or </a:t>
            </a:r>
            <a:r>
              <a:rPr lang="en-US" b="1" dirty="0"/>
              <a:t>3 </a:t>
            </a:r>
            <a:r>
              <a:rPr lang="en-US" dirty="0"/>
              <a:t>but not </a:t>
            </a:r>
            <a:r>
              <a:rPr lang="en-US" dirty="0" smtClean="0"/>
              <a:t>both.</a:t>
            </a:r>
          </a:p>
          <a:p>
            <a:r>
              <a:rPr lang="en-IN" u="sng" dirty="0" smtClean="0">
                <a:solidFill>
                  <a:srgbClr val="00B050"/>
                </a:solidFill>
              </a:rPr>
              <a:t>TestBooleanOperators.java </a:t>
            </a:r>
          </a:p>
          <a:p>
            <a:r>
              <a:rPr lang="en-IN" u="sng" dirty="0" smtClean="0">
                <a:solidFill>
                  <a:srgbClr val="00B050"/>
                </a:solidFill>
              </a:rPr>
              <a:t>LeapYear.java </a:t>
            </a:r>
            <a:r>
              <a:rPr lang="en-IN" dirty="0" smtClean="0"/>
              <a:t>– </a:t>
            </a:r>
          </a:p>
          <a:p>
            <a:pPr marL="82296" indent="0">
              <a:buNone/>
            </a:pPr>
            <a:r>
              <a:rPr lang="en-IN" dirty="0"/>
              <a:t>(</a:t>
            </a:r>
            <a:r>
              <a:rPr lang="en-US" dirty="0" smtClean="0"/>
              <a:t>A </a:t>
            </a:r>
            <a:r>
              <a:rPr lang="en-US" dirty="0"/>
              <a:t>leap year is divisible by 4 but not by 100 or divisible by </a:t>
            </a:r>
            <a:r>
              <a:rPr lang="en-US" dirty="0" smtClean="0"/>
              <a:t>400.) </a:t>
            </a:r>
          </a:p>
          <a:p>
            <a:r>
              <a:rPr lang="en-US" u="sng" dirty="0" smtClean="0">
                <a:solidFill>
                  <a:srgbClr val="00B050"/>
                </a:solidFill>
              </a:rPr>
              <a:t>Lottery.java</a:t>
            </a:r>
            <a:endParaRPr lang="en-IN" u="sng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58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statement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A </a:t>
            </a:r>
            <a:r>
              <a:rPr lang="en-US" b="1" dirty="0"/>
              <a:t>switch </a:t>
            </a:r>
            <a:r>
              <a:rPr lang="en-US" dirty="0"/>
              <a:t>statement executes statements based on the value of a variable or </a:t>
            </a:r>
            <a:r>
              <a:rPr lang="en-US" dirty="0" smtClean="0"/>
              <a:t>an </a:t>
            </a:r>
            <a:r>
              <a:rPr lang="en-IN" dirty="0" smtClean="0"/>
              <a:t>expression. </a:t>
            </a:r>
          </a:p>
          <a:p>
            <a:pPr marL="82296" indent="0">
              <a:buNone/>
            </a:pPr>
            <a:r>
              <a:rPr lang="en-IN" b="1" dirty="0"/>
              <a:t>switch </a:t>
            </a:r>
            <a:r>
              <a:rPr lang="en-IN" dirty="0"/>
              <a:t>(</a:t>
            </a:r>
            <a:r>
              <a:rPr lang="en-IN" b="1" dirty="0"/>
              <a:t>switch</a:t>
            </a:r>
            <a:r>
              <a:rPr lang="en-IN" dirty="0"/>
              <a:t>-expression) {</a:t>
            </a:r>
          </a:p>
          <a:p>
            <a:pPr marL="82296" indent="0">
              <a:buNone/>
            </a:pPr>
            <a:r>
              <a:rPr lang="en-IN" b="1" dirty="0"/>
              <a:t>case </a:t>
            </a:r>
            <a:r>
              <a:rPr lang="en-IN" dirty="0"/>
              <a:t>value1: statement(s)1;</a:t>
            </a:r>
          </a:p>
          <a:p>
            <a:pPr marL="82296" indent="0">
              <a:buNone/>
            </a:pPr>
            <a:r>
              <a:rPr lang="en-IN" b="1" dirty="0"/>
              <a:t>break</a:t>
            </a:r>
            <a:r>
              <a:rPr lang="en-IN" dirty="0" smtClean="0"/>
              <a:t>;</a:t>
            </a:r>
          </a:p>
          <a:p>
            <a:pPr marL="82296" indent="0">
              <a:buNone/>
            </a:pPr>
            <a:r>
              <a:rPr lang="en-IN" b="1" dirty="0"/>
              <a:t>case </a:t>
            </a:r>
            <a:r>
              <a:rPr lang="en-IN" dirty="0"/>
              <a:t>value2: statement(s)2;</a:t>
            </a:r>
          </a:p>
          <a:p>
            <a:pPr marL="82296" indent="0">
              <a:buNone/>
            </a:pPr>
            <a:r>
              <a:rPr lang="en-IN" b="1" dirty="0"/>
              <a:t>break</a:t>
            </a:r>
            <a:r>
              <a:rPr lang="en-IN" dirty="0" smtClean="0"/>
              <a:t>; </a:t>
            </a:r>
            <a:endParaRPr lang="en-IN" dirty="0"/>
          </a:p>
          <a:p>
            <a:pPr marL="82296" indent="0">
              <a:buNone/>
            </a:pPr>
            <a:r>
              <a:rPr lang="en-IN" b="1" dirty="0"/>
              <a:t>case </a:t>
            </a:r>
            <a:r>
              <a:rPr lang="en-IN" dirty="0" err="1"/>
              <a:t>valueN</a:t>
            </a:r>
            <a:r>
              <a:rPr lang="en-IN" dirty="0"/>
              <a:t>: statement(s)N;</a:t>
            </a:r>
          </a:p>
          <a:p>
            <a:pPr marL="82296" indent="0">
              <a:buNone/>
            </a:pPr>
            <a:r>
              <a:rPr lang="en-IN" b="1" dirty="0"/>
              <a:t>break</a:t>
            </a:r>
            <a:r>
              <a:rPr lang="en-IN" dirty="0"/>
              <a:t>;</a:t>
            </a:r>
          </a:p>
          <a:p>
            <a:pPr marL="82296" indent="0">
              <a:buNone/>
            </a:pPr>
            <a:r>
              <a:rPr lang="en-IN" b="1" dirty="0"/>
              <a:t>default</a:t>
            </a:r>
            <a:r>
              <a:rPr lang="en-IN" dirty="0"/>
              <a:t>: statement(s)-</a:t>
            </a:r>
            <a:r>
              <a:rPr lang="en-IN" b="1" dirty="0"/>
              <a:t>for</a:t>
            </a:r>
            <a:r>
              <a:rPr lang="en-IN" dirty="0"/>
              <a:t>-</a:t>
            </a:r>
            <a:r>
              <a:rPr lang="en-IN" b="1" dirty="0"/>
              <a:t>default</a:t>
            </a:r>
            <a:r>
              <a:rPr lang="en-IN" dirty="0"/>
              <a:t>;</a:t>
            </a:r>
          </a:p>
          <a:p>
            <a:pPr marL="82296" indent="0">
              <a:buNone/>
            </a:pPr>
            <a:r>
              <a:rPr lang="en-IN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12</a:t>
            </a:fld>
            <a:endParaRPr lang="en-IN"/>
          </a:p>
        </p:txBody>
      </p:sp>
      <p:sp>
        <p:nvSpPr>
          <p:cNvPr id="6" name="Rectangular Callout 5"/>
          <p:cNvSpPr/>
          <p:nvPr/>
        </p:nvSpPr>
        <p:spPr>
          <a:xfrm>
            <a:off x="1691680" y="1268760"/>
            <a:ext cx="7242008" cy="5328592"/>
          </a:xfrm>
          <a:prstGeom prst="wedgeRectCallout">
            <a:avLst>
              <a:gd name="adj1" fmla="val -4781"/>
              <a:gd name="adj2" fmla="val -51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The </a:t>
            </a:r>
            <a:r>
              <a:rPr lang="en-US" sz="2400" b="1" dirty="0"/>
              <a:t>switch </a:t>
            </a:r>
            <a:r>
              <a:rPr lang="en-US" sz="2400" dirty="0"/>
              <a:t>statement observes the following rules:</a:t>
            </a:r>
          </a:p>
          <a:p>
            <a:pPr algn="just"/>
            <a:r>
              <a:rPr lang="en-US" dirty="0"/>
              <a:t>■ </a:t>
            </a:r>
            <a:r>
              <a:rPr lang="en-US" sz="1900" dirty="0"/>
              <a:t>The </a:t>
            </a:r>
            <a:r>
              <a:rPr lang="en-US" sz="1900" b="1" dirty="0"/>
              <a:t>switch-expression </a:t>
            </a:r>
            <a:r>
              <a:rPr lang="en-US" sz="1900" dirty="0"/>
              <a:t>must yield a value of </a:t>
            </a:r>
            <a:r>
              <a:rPr lang="en-US" sz="1900" b="1" dirty="0"/>
              <a:t>char</a:t>
            </a:r>
            <a:r>
              <a:rPr lang="en-US" sz="1900" dirty="0"/>
              <a:t>, </a:t>
            </a:r>
            <a:r>
              <a:rPr lang="en-US" sz="1900" b="1" dirty="0"/>
              <a:t>byte</a:t>
            </a:r>
            <a:r>
              <a:rPr lang="en-US" sz="1900" dirty="0"/>
              <a:t>, </a:t>
            </a:r>
            <a:r>
              <a:rPr lang="en-US" sz="1900" b="1" dirty="0"/>
              <a:t>short</a:t>
            </a:r>
            <a:r>
              <a:rPr lang="en-US" sz="1900" dirty="0"/>
              <a:t>, </a:t>
            </a:r>
            <a:r>
              <a:rPr lang="en-US" sz="1900" b="1" dirty="0" err="1"/>
              <a:t>int</a:t>
            </a:r>
            <a:r>
              <a:rPr lang="en-US" sz="1900" dirty="0"/>
              <a:t>, or </a:t>
            </a:r>
            <a:r>
              <a:rPr lang="en-US" sz="1900" b="1" dirty="0" smtClean="0"/>
              <a:t>String </a:t>
            </a:r>
            <a:r>
              <a:rPr lang="en-US" sz="1900" dirty="0" smtClean="0"/>
              <a:t>type </a:t>
            </a:r>
            <a:r>
              <a:rPr lang="en-US" sz="1900" dirty="0"/>
              <a:t>and must always be enclosed in parentheses. (The </a:t>
            </a:r>
            <a:r>
              <a:rPr lang="en-US" sz="1900" b="1" dirty="0"/>
              <a:t>char </a:t>
            </a:r>
            <a:r>
              <a:rPr lang="en-US" sz="1900" dirty="0"/>
              <a:t>and </a:t>
            </a:r>
            <a:r>
              <a:rPr lang="en-US" sz="1900" b="1" dirty="0"/>
              <a:t>String </a:t>
            </a:r>
            <a:r>
              <a:rPr lang="en-US" sz="1900" dirty="0"/>
              <a:t>types will </a:t>
            </a:r>
            <a:r>
              <a:rPr lang="en-US" sz="1900" dirty="0" smtClean="0"/>
              <a:t>be introduced </a:t>
            </a:r>
            <a:r>
              <a:rPr lang="en-US" sz="1900" dirty="0"/>
              <a:t>in the next chapter.)</a:t>
            </a:r>
          </a:p>
          <a:p>
            <a:pPr algn="just"/>
            <a:r>
              <a:rPr lang="en-US" sz="1900" dirty="0"/>
              <a:t>■ The </a:t>
            </a:r>
            <a:r>
              <a:rPr lang="en-US" sz="1900" b="1" dirty="0"/>
              <a:t>value1</a:t>
            </a:r>
            <a:r>
              <a:rPr lang="en-US" sz="1900" dirty="0"/>
              <a:t>, . . ., and </a:t>
            </a:r>
            <a:r>
              <a:rPr lang="en-US" sz="1900" b="1" dirty="0" err="1"/>
              <a:t>valueN</a:t>
            </a:r>
            <a:r>
              <a:rPr lang="en-US" sz="1900" b="1" dirty="0"/>
              <a:t> </a:t>
            </a:r>
            <a:r>
              <a:rPr lang="en-US" sz="1900" dirty="0"/>
              <a:t>must have the same data type as the value of the </a:t>
            </a:r>
            <a:r>
              <a:rPr lang="en-US" sz="1900" b="1" dirty="0" err="1" smtClean="0"/>
              <a:t>switchexpression</a:t>
            </a:r>
            <a:r>
              <a:rPr lang="en-US" sz="1900" dirty="0" smtClean="0"/>
              <a:t>. Note </a:t>
            </a:r>
            <a:r>
              <a:rPr lang="en-US" sz="1900" dirty="0"/>
              <a:t>that </a:t>
            </a:r>
            <a:r>
              <a:rPr lang="en-US" sz="1900" b="1" dirty="0"/>
              <a:t>value1</a:t>
            </a:r>
            <a:r>
              <a:rPr lang="en-US" sz="1900" dirty="0"/>
              <a:t>, . . ., and </a:t>
            </a:r>
            <a:r>
              <a:rPr lang="en-US" sz="1900" b="1" dirty="0" err="1"/>
              <a:t>valueN</a:t>
            </a:r>
            <a:r>
              <a:rPr lang="en-US" sz="1900" b="1" dirty="0"/>
              <a:t> </a:t>
            </a:r>
            <a:r>
              <a:rPr lang="en-US" sz="1900" dirty="0"/>
              <a:t>are constant expressions, </a:t>
            </a:r>
            <a:r>
              <a:rPr lang="en-US" sz="1900" dirty="0" smtClean="0"/>
              <a:t>meaning that </a:t>
            </a:r>
            <a:r>
              <a:rPr lang="en-US" sz="1900" dirty="0"/>
              <a:t>they cannot contain variables, such as </a:t>
            </a:r>
            <a:r>
              <a:rPr lang="en-US" sz="1900" b="1" dirty="0"/>
              <a:t>1 + x</a:t>
            </a:r>
            <a:r>
              <a:rPr lang="en-US" sz="1900" dirty="0"/>
              <a:t>.</a:t>
            </a:r>
          </a:p>
          <a:p>
            <a:pPr algn="just"/>
            <a:r>
              <a:rPr lang="en-US" sz="1900" dirty="0"/>
              <a:t>■ When the value in a </a:t>
            </a:r>
            <a:r>
              <a:rPr lang="en-US" sz="1900" b="1" dirty="0"/>
              <a:t>case </a:t>
            </a:r>
            <a:r>
              <a:rPr lang="en-US" sz="1900" dirty="0"/>
              <a:t>statement matches the value of the </a:t>
            </a:r>
            <a:r>
              <a:rPr lang="en-US" sz="1900" b="1" dirty="0" smtClean="0"/>
              <a:t>switch-expression</a:t>
            </a:r>
            <a:r>
              <a:rPr lang="en-US" sz="1900" dirty="0" smtClean="0"/>
              <a:t>, the </a:t>
            </a:r>
            <a:r>
              <a:rPr lang="en-US" sz="1900" dirty="0"/>
              <a:t>statements </a:t>
            </a:r>
            <a:r>
              <a:rPr lang="en-US" sz="1900" i="1" dirty="0"/>
              <a:t>starting from this case </a:t>
            </a:r>
            <a:r>
              <a:rPr lang="en-US" sz="1900" dirty="0"/>
              <a:t>are executed until either a </a:t>
            </a:r>
            <a:r>
              <a:rPr lang="en-US" sz="1900" b="1" dirty="0"/>
              <a:t>break </a:t>
            </a:r>
            <a:r>
              <a:rPr lang="en-US" sz="1900" dirty="0"/>
              <a:t>statement or </a:t>
            </a:r>
            <a:r>
              <a:rPr lang="en-US" sz="1900" dirty="0" smtClean="0"/>
              <a:t>the end </a:t>
            </a:r>
            <a:r>
              <a:rPr lang="en-US" sz="1900" dirty="0"/>
              <a:t>of the </a:t>
            </a:r>
            <a:r>
              <a:rPr lang="en-US" sz="1900" b="1" dirty="0"/>
              <a:t>switch </a:t>
            </a:r>
            <a:r>
              <a:rPr lang="en-US" sz="1900" dirty="0"/>
              <a:t>statement is reached.</a:t>
            </a:r>
          </a:p>
          <a:p>
            <a:pPr algn="just"/>
            <a:r>
              <a:rPr lang="en-US" sz="1900" dirty="0"/>
              <a:t>■ The </a:t>
            </a:r>
            <a:r>
              <a:rPr lang="en-US" sz="1900" b="1" dirty="0"/>
              <a:t>default </a:t>
            </a:r>
            <a:r>
              <a:rPr lang="en-US" sz="1900" dirty="0"/>
              <a:t>case, which is optional, can be used to perform actions when none of </a:t>
            </a:r>
            <a:r>
              <a:rPr lang="en-US" sz="1900" dirty="0" smtClean="0"/>
              <a:t>the specified </a:t>
            </a:r>
            <a:r>
              <a:rPr lang="en-US" sz="1900" dirty="0"/>
              <a:t>cases matches the </a:t>
            </a:r>
            <a:r>
              <a:rPr lang="en-US" sz="1900" b="1" dirty="0"/>
              <a:t>switch-expression</a:t>
            </a:r>
            <a:r>
              <a:rPr lang="en-US" sz="1900" dirty="0"/>
              <a:t>.</a:t>
            </a:r>
          </a:p>
          <a:p>
            <a:pPr algn="just"/>
            <a:r>
              <a:rPr lang="en-US" sz="1900" dirty="0"/>
              <a:t>■ The keyword </a:t>
            </a:r>
            <a:r>
              <a:rPr lang="en-US" sz="1900" b="1" dirty="0"/>
              <a:t>break </a:t>
            </a:r>
            <a:r>
              <a:rPr lang="en-US" sz="1900" dirty="0"/>
              <a:t>is optional. The </a:t>
            </a:r>
            <a:r>
              <a:rPr lang="en-US" sz="1900" b="1" dirty="0"/>
              <a:t>break </a:t>
            </a:r>
            <a:r>
              <a:rPr lang="en-US" sz="1900" dirty="0"/>
              <a:t>statement immediately ends the </a:t>
            </a:r>
            <a:r>
              <a:rPr lang="en-US" sz="1900" b="1" dirty="0" smtClean="0"/>
              <a:t>switch </a:t>
            </a:r>
            <a:r>
              <a:rPr lang="en-IN" sz="1900" dirty="0" smtClean="0"/>
              <a:t>statement</a:t>
            </a:r>
            <a:r>
              <a:rPr lang="en-IN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6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Expression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conditional expression evaluates </a:t>
            </a:r>
            <a:r>
              <a:rPr lang="en-IN" dirty="0" smtClean="0"/>
              <a:t>an expression </a:t>
            </a:r>
            <a:r>
              <a:rPr lang="en-IN" dirty="0"/>
              <a:t>based on a condition.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13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365104"/>
            <a:ext cx="1398540" cy="1005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88" y="4644191"/>
            <a:ext cx="1992060" cy="505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828" y="2954424"/>
            <a:ext cx="4391436" cy="5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Operator Precedence and Associativity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Operator precedence and associativity determine the order in which operators </a:t>
            </a:r>
            <a:r>
              <a:rPr lang="en-US" dirty="0" smtClean="0"/>
              <a:t>are </a:t>
            </a:r>
            <a:r>
              <a:rPr lang="en-IN" dirty="0" smtClean="0"/>
              <a:t>evaluated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75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15</a:t>
            </a:fld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2656"/>
            <a:ext cx="6420027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7432" y="515704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Decreasing order of precedence </a:t>
            </a:r>
          </a:p>
          <a:p>
            <a:r>
              <a:rPr lang="en-US" dirty="0"/>
              <a:t>All binary operators except assignment operators are </a:t>
            </a:r>
            <a:r>
              <a:rPr lang="en-US" i="1" dirty="0"/>
              <a:t>left associative</a:t>
            </a:r>
            <a:r>
              <a:rPr lang="en-US" dirty="0"/>
              <a:t>.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51" y="6036510"/>
            <a:ext cx="4296601" cy="5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functions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can be categorized as trigonometric methods, exponent </a:t>
            </a:r>
            <a:r>
              <a:rPr lang="en-US" dirty="0" smtClean="0"/>
              <a:t>methods, </a:t>
            </a:r>
            <a:r>
              <a:rPr lang="en-IN" dirty="0" smtClean="0"/>
              <a:t>and </a:t>
            </a:r>
            <a:r>
              <a:rPr lang="en-IN" dirty="0"/>
              <a:t>service methods</a:t>
            </a:r>
            <a:r>
              <a:rPr lang="en-IN" dirty="0" smtClean="0"/>
              <a:t>. </a:t>
            </a:r>
          </a:p>
          <a:p>
            <a:r>
              <a:rPr lang="en-US" dirty="0"/>
              <a:t> </a:t>
            </a:r>
            <a:r>
              <a:rPr lang="en-US" dirty="0" smtClean="0"/>
              <a:t>They all are used like Math.?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16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941916"/>
            <a:ext cx="5544616" cy="28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17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60433"/>
            <a:ext cx="5937121" cy="175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79" y="3573016"/>
            <a:ext cx="7890121" cy="17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data type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character data type represents a single character</a:t>
            </a:r>
            <a:r>
              <a:rPr lang="en-IN" dirty="0" smtClean="0"/>
              <a:t>. </a:t>
            </a:r>
          </a:p>
          <a:p>
            <a:pPr marL="82296" indent="0">
              <a:buNone/>
            </a:pPr>
            <a:endParaRPr lang="en-IN" dirty="0" smtClean="0"/>
          </a:p>
          <a:p>
            <a:pPr algn="just"/>
            <a:r>
              <a:rPr lang="en-US" dirty="0"/>
              <a:t>Computers use binary numbers internally. A character is stored in a computer as a </a:t>
            </a:r>
            <a:r>
              <a:rPr lang="en-US" dirty="0" smtClean="0"/>
              <a:t>sequence of </a:t>
            </a:r>
            <a:r>
              <a:rPr lang="en-US" dirty="0"/>
              <a:t>0s and 1s. </a:t>
            </a:r>
            <a:endParaRPr lang="en-US" dirty="0" smtClean="0"/>
          </a:p>
          <a:p>
            <a:pPr algn="just"/>
            <a:r>
              <a:rPr lang="en-US" dirty="0" smtClean="0"/>
              <a:t>Mapping </a:t>
            </a:r>
            <a:r>
              <a:rPr lang="en-US" dirty="0"/>
              <a:t>a character to its binary representation is called </a:t>
            </a:r>
            <a:r>
              <a:rPr lang="en-US" i="1" dirty="0"/>
              <a:t>encoding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18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300" y="2348880"/>
            <a:ext cx="1757700" cy="43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Java supports </a:t>
            </a:r>
            <a:r>
              <a:rPr lang="en-US" i="1" dirty="0"/>
              <a:t>Unicode</a:t>
            </a:r>
            <a:r>
              <a:rPr lang="en-US" dirty="0"/>
              <a:t>, an encoding scheme established by the Unicode Consortium </a:t>
            </a:r>
            <a:r>
              <a:rPr lang="en-US" dirty="0" smtClean="0"/>
              <a:t>to support </a:t>
            </a:r>
            <a:r>
              <a:rPr lang="en-US" dirty="0"/>
              <a:t>the interchange, processing, and display of written </a:t>
            </a:r>
            <a:r>
              <a:rPr lang="en-US" dirty="0" smtClean="0"/>
              <a:t>texts. </a:t>
            </a:r>
          </a:p>
          <a:p>
            <a:pPr algn="just"/>
            <a:r>
              <a:rPr lang="en-US" dirty="0"/>
              <a:t>Unicode was originally designed as a 16-bit character </a:t>
            </a:r>
            <a:r>
              <a:rPr lang="en-US" dirty="0" smtClean="0"/>
              <a:t>encoding. </a:t>
            </a:r>
          </a:p>
          <a:p>
            <a:r>
              <a:rPr lang="en-IN" dirty="0"/>
              <a:t>The </a:t>
            </a:r>
            <a:r>
              <a:rPr lang="en-IN" dirty="0" smtClean="0"/>
              <a:t>Unicode </a:t>
            </a:r>
            <a:r>
              <a:rPr lang="en-US" dirty="0" smtClean="0"/>
              <a:t>standard </a:t>
            </a:r>
            <a:r>
              <a:rPr lang="en-US" dirty="0"/>
              <a:t>therefore has been extended to allow up to 1,112,064 characters.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09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data type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b="1" dirty="0" err="1"/>
              <a:t>boolean</a:t>
            </a:r>
            <a:r>
              <a:rPr lang="en-US" b="1" dirty="0"/>
              <a:t> </a:t>
            </a:r>
            <a:r>
              <a:rPr lang="en-US" dirty="0"/>
              <a:t>data type declares a variable with the value either </a:t>
            </a:r>
            <a:r>
              <a:rPr lang="en-US" b="1" dirty="0"/>
              <a:t>true </a:t>
            </a:r>
            <a:r>
              <a:rPr lang="en-US" dirty="0"/>
              <a:t>or </a:t>
            </a:r>
            <a:r>
              <a:rPr lang="en-US" b="1" dirty="0" smtClean="0"/>
              <a:t>false </a:t>
            </a:r>
            <a:r>
              <a:rPr lang="en-US" dirty="0" smtClean="0"/>
              <a:t>(they are literals like number).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2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9" y="3190094"/>
            <a:ext cx="6350460" cy="2543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99792" y="6209157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latin typeface="LucidaSansTypewriterStd-Bd"/>
              </a:rPr>
              <a:t>Ex. </a:t>
            </a:r>
            <a:r>
              <a:rPr lang="en-IN" b="1" dirty="0" err="1" smtClean="0">
                <a:solidFill>
                  <a:srgbClr val="005B80"/>
                </a:solidFill>
                <a:latin typeface="LucidaSansTypewriterStd-Bd"/>
              </a:rPr>
              <a:t>boolean</a:t>
            </a:r>
            <a:r>
              <a:rPr lang="en-IN" b="1" dirty="0" smtClean="0">
                <a:solidFill>
                  <a:srgbClr val="005B80"/>
                </a:solidFill>
                <a:latin typeface="LucidaSansTypewriterStd-Bd"/>
              </a:rPr>
              <a:t> </a:t>
            </a:r>
            <a:r>
              <a:rPr lang="en-IN" dirty="0" err="1">
                <a:solidFill>
                  <a:srgbClr val="000000"/>
                </a:solidFill>
                <a:latin typeface="LucidaSansTypewriterStd"/>
              </a:rPr>
              <a:t>lightsOn</a:t>
            </a:r>
            <a:r>
              <a:rPr lang="en-IN" dirty="0">
                <a:solidFill>
                  <a:srgbClr val="000000"/>
                </a:solidFill>
                <a:latin typeface="LucidaSansTypewriterStd"/>
              </a:rPr>
              <a:t> = </a:t>
            </a:r>
            <a:r>
              <a:rPr lang="en-IN" b="1" dirty="0">
                <a:solidFill>
                  <a:srgbClr val="005B80"/>
                </a:solidFill>
                <a:latin typeface="LucidaSansTypewriterStd-Bd"/>
              </a:rPr>
              <a:t>true</a:t>
            </a:r>
            <a:r>
              <a:rPr lang="en-IN" dirty="0">
                <a:solidFill>
                  <a:srgbClr val="000000"/>
                </a:solidFill>
                <a:latin typeface="LucidaSansTypewriterStd"/>
              </a:rPr>
              <a:t>;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07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dirty="0"/>
              <a:t>Those </a:t>
            </a:r>
            <a:r>
              <a:rPr lang="en-IN" dirty="0" smtClean="0"/>
              <a:t>characters </a:t>
            </a:r>
            <a:r>
              <a:rPr lang="en-US" dirty="0" smtClean="0"/>
              <a:t>that </a:t>
            </a:r>
            <a:r>
              <a:rPr lang="en-US" dirty="0"/>
              <a:t>go beyond the original 16-bit limit are </a:t>
            </a:r>
            <a:r>
              <a:rPr lang="en-US" dirty="0" smtClean="0"/>
              <a:t>called </a:t>
            </a:r>
            <a:r>
              <a:rPr lang="en-US" i="1" dirty="0" smtClean="0"/>
              <a:t>supplementary </a:t>
            </a:r>
            <a:r>
              <a:rPr lang="en-US" i="1" dirty="0"/>
              <a:t>characters</a:t>
            </a:r>
            <a:r>
              <a:rPr lang="en-US" dirty="0"/>
              <a:t>. Java </a:t>
            </a:r>
            <a:r>
              <a:rPr lang="en-US" dirty="0" smtClean="0"/>
              <a:t>supports </a:t>
            </a:r>
            <a:r>
              <a:rPr lang="en-IN" dirty="0" smtClean="0"/>
              <a:t>the </a:t>
            </a:r>
            <a:r>
              <a:rPr lang="en-IN" dirty="0"/>
              <a:t>supplementary </a:t>
            </a:r>
            <a:r>
              <a:rPr lang="en-IN" dirty="0" smtClean="0"/>
              <a:t>characters. </a:t>
            </a:r>
          </a:p>
          <a:p>
            <a:pPr algn="just"/>
            <a:r>
              <a:rPr lang="en-US" dirty="0"/>
              <a:t>A 16-bit Unicode takes two bytes, </a:t>
            </a:r>
            <a:r>
              <a:rPr lang="en-US" dirty="0" smtClean="0"/>
              <a:t>preceded </a:t>
            </a:r>
            <a:r>
              <a:rPr lang="en-US" dirty="0"/>
              <a:t>by </a:t>
            </a:r>
            <a:r>
              <a:rPr lang="en-US" b="1" dirty="0"/>
              <a:t>\u</a:t>
            </a:r>
            <a:r>
              <a:rPr lang="en-US" dirty="0"/>
              <a:t>, expressed in four hexadecimal digits </a:t>
            </a:r>
            <a:r>
              <a:rPr lang="en-US" dirty="0" smtClean="0"/>
              <a:t>that run </a:t>
            </a:r>
            <a:r>
              <a:rPr lang="en-US" dirty="0"/>
              <a:t>from </a:t>
            </a:r>
            <a:r>
              <a:rPr lang="en-US" b="1" dirty="0"/>
              <a:t>\u0000 </a:t>
            </a:r>
            <a:r>
              <a:rPr lang="en-US" dirty="0"/>
              <a:t>to </a:t>
            </a:r>
            <a:r>
              <a:rPr lang="en-US" b="1" dirty="0"/>
              <a:t>\</a:t>
            </a:r>
            <a:r>
              <a:rPr lang="en-US" b="1" dirty="0" err="1" smtClean="0"/>
              <a:t>uFFFF</a:t>
            </a:r>
            <a:r>
              <a:rPr lang="en-US" b="1" dirty="0" smtClean="0"/>
              <a:t>.</a:t>
            </a:r>
          </a:p>
          <a:p>
            <a:pPr algn="just"/>
            <a:r>
              <a:rPr lang="en-IN" dirty="0"/>
              <a:t>Unicode includes ASCII code, with </a:t>
            </a:r>
            <a:r>
              <a:rPr lang="en-IN" b="1" dirty="0"/>
              <a:t>\u0000 </a:t>
            </a:r>
            <a:r>
              <a:rPr lang="en-IN" dirty="0"/>
              <a:t>to </a:t>
            </a:r>
            <a:r>
              <a:rPr lang="en-IN" b="1" dirty="0"/>
              <a:t>\u007F </a:t>
            </a:r>
            <a:r>
              <a:rPr lang="en-IN" dirty="0" smtClean="0"/>
              <a:t>corresponding </a:t>
            </a:r>
            <a:r>
              <a:rPr lang="en-US" dirty="0" smtClean="0"/>
              <a:t>to </a:t>
            </a:r>
            <a:r>
              <a:rPr lang="en-US" dirty="0"/>
              <a:t>the 128 ASCII </a:t>
            </a:r>
            <a:r>
              <a:rPr lang="en-US" dirty="0" smtClean="0"/>
              <a:t>characters.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20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5801725"/>
            <a:ext cx="5546521" cy="500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69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Escape Sequence for special characters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uses a special notation to represent special </a:t>
            </a:r>
            <a:r>
              <a:rPr lang="en-US" dirty="0" smtClean="0"/>
              <a:t>characters.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21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97" y="3068960"/>
            <a:ext cx="7226101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Casting between character and numeric type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char </a:t>
            </a:r>
            <a:r>
              <a:rPr lang="en-US" dirty="0"/>
              <a:t>can be cast into any numeric type, and vice </a:t>
            </a:r>
            <a:r>
              <a:rPr lang="en-US" dirty="0" smtClean="0"/>
              <a:t>versa. </a:t>
            </a:r>
          </a:p>
          <a:p>
            <a:pPr marL="82296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22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47" y="3187583"/>
            <a:ext cx="6640201" cy="68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547" y="4237965"/>
            <a:ext cx="6093361" cy="56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627" y="5224302"/>
            <a:ext cx="6913621" cy="6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and Testing Character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Two characters can be compared using the relational operators just like comparing </a:t>
            </a:r>
            <a:r>
              <a:rPr lang="en-US" dirty="0" smtClean="0"/>
              <a:t>two </a:t>
            </a:r>
            <a:r>
              <a:rPr lang="en-IN" dirty="0" smtClean="0"/>
              <a:t>numbers. </a:t>
            </a:r>
          </a:p>
          <a:p>
            <a:pPr algn="just"/>
            <a:r>
              <a:rPr lang="en-US" dirty="0"/>
              <a:t>This is done by comparing the </a:t>
            </a:r>
            <a:r>
              <a:rPr lang="en-US" dirty="0" err="1"/>
              <a:t>Unicodes</a:t>
            </a:r>
            <a:r>
              <a:rPr lang="en-US" dirty="0"/>
              <a:t> of the two characters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23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447" y="4437112"/>
            <a:ext cx="7030801" cy="9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	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700808"/>
            <a:ext cx="5390281" cy="13027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24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39" y="3347099"/>
            <a:ext cx="7382341" cy="26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string is a sequence of </a:t>
            </a:r>
            <a:r>
              <a:rPr lang="en-US" dirty="0" smtClean="0"/>
              <a:t>characters. </a:t>
            </a:r>
          </a:p>
          <a:p>
            <a:pPr algn="just"/>
            <a:r>
              <a:rPr lang="en-US" dirty="0"/>
              <a:t>To represent a string of characters, use the </a:t>
            </a:r>
            <a:r>
              <a:rPr lang="en-US" dirty="0" smtClean="0"/>
              <a:t>data type </a:t>
            </a:r>
            <a:r>
              <a:rPr lang="en-US" dirty="0"/>
              <a:t>called </a:t>
            </a:r>
            <a:r>
              <a:rPr lang="en-US" b="1" dirty="0"/>
              <a:t>String</a:t>
            </a:r>
            <a:r>
              <a:rPr lang="en-US" dirty="0"/>
              <a:t>. For </a:t>
            </a:r>
            <a:r>
              <a:rPr lang="en-US" dirty="0" smtClean="0"/>
              <a:t>example; </a:t>
            </a:r>
            <a:r>
              <a:rPr lang="en-US" dirty="0"/>
              <a:t>String message = </a:t>
            </a:r>
            <a:r>
              <a:rPr lang="en-US" b="1" dirty="0"/>
              <a:t>"Welcome to Java</a:t>
            </a:r>
            <a:r>
              <a:rPr lang="en-US" b="1" dirty="0" smtClean="0"/>
              <a:t>"</a:t>
            </a:r>
            <a:r>
              <a:rPr lang="en-US" dirty="0" smtClean="0"/>
              <a:t>; </a:t>
            </a:r>
          </a:p>
          <a:p>
            <a:pPr algn="just"/>
            <a:r>
              <a:rPr lang="en-US" dirty="0"/>
              <a:t> </a:t>
            </a:r>
            <a:r>
              <a:rPr lang="en-US" b="1" dirty="0"/>
              <a:t>String </a:t>
            </a:r>
            <a:r>
              <a:rPr lang="en-US" dirty="0"/>
              <a:t>is a predefined class in the Java library, just like the classes </a:t>
            </a:r>
            <a:r>
              <a:rPr lang="en-US" b="1" dirty="0"/>
              <a:t>System </a:t>
            </a:r>
            <a:r>
              <a:rPr lang="en-US" dirty="0"/>
              <a:t>and </a:t>
            </a:r>
            <a:r>
              <a:rPr lang="en-US" b="1" dirty="0"/>
              <a:t>Scanner</a:t>
            </a:r>
            <a:r>
              <a:rPr lang="en-US" dirty="0" smtClean="0"/>
              <a:t>. </a:t>
            </a:r>
          </a:p>
          <a:p>
            <a:pPr algn="just"/>
            <a:r>
              <a:rPr lang="en-US" dirty="0"/>
              <a:t>The </a:t>
            </a:r>
            <a:r>
              <a:rPr lang="en-US" b="1" dirty="0"/>
              <a:t>String </a:t>
            </a:r>
            <a:r>
              <a:rPr lang="en-US" dirty="0"/>
              <a:t>type is not a primitive type. It is known as a </a:t>
            </a:r>
            <a:r>
              <a:rPr lang="en-US" i="1" dirty="0"/>
              <a:t>reference type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35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are objects in Java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Instance method and static method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26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23" y="3501008"/>
            <a:ext cx="7147981" cy="2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a string from the console	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700808"/>
            <a:ext cx="6093361" cy="16614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27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521" y="4221088"/>
            <a:ext cx="5351221" cy="95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3521" y="3606001"/>
            <a:ext cx="64087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Enter three words separated by spaces:  Welcome to Java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06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single character 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608" y="1772816"/>
            <a:ext cx="5937121" cy="1123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28</a:t>
            </a:fld>
            <a:endParaRPr lang="en-IN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47664" y="4000128"/>
            <a:ext cx="4320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char c = (char)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System.in.read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();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Comparison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988840"/>
            <a:ext cx="7499350" cy="30713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29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691680" y="5446752"/>
            <a:ext cx="2321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u="sng" dirty="0" smtClean="0">
                <a:solidFill>
                  <a:srgbClr val="00B050"/>
                </a:solidFill>
              </a:rPr>
              <a:t>OrderTwoCities.java</a:t>
            </a:r>
            <a:endParaRPr lang="en-IN" sz="20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(one-way) statement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An </a:t>
            </a:r>
            <a:r>
              <a:rPr lang="en-US" b="1" dirty="0"/>
              <a:t>if </a:t>
            </a:r>
            <a:r>
              <a:rPr lang="en-US" dirty="0"/>
              <a:t>statement is a construct that enables a program to specify alternative paths of execution</a:t>
            </a:r>
            <a:r>
              <a:rPr lang="en-US" dirty="0" smtClean="0"/>
              <a:t>.</a:t>
            </a:r>
          </a:p>
          <a:p>
            <a:pPr marL="82296" indent="0">
              <a:buNone/>
            </a:pPr>
            <a:r>
              <a:rPr lang="en-IN" b="1" dirty="0"/>
              <a:t>if </a:t>
            </a:r>
            <a:r>
              <a:rPr lang="en-IN" dirty="0"/>
              <a:t>(</a:t>
            </a:r>
            <a:r>
              <a:rPr lang="en-IN" dirty="0" err="1"/>
              <a:t>boolean</a:t>
            </a:r>
            <a:r>
              <a:rPr lang="en-IN" dirty="0"/>
              <a:t>-expression) </a:t>
            </a:r>
            <a:endParaRPr lang="en-IN" dirty="0" smtClean="0"/>
          </a:p>
          <a:p>
            <a:pPr marL="82296" indent="0">
              <a:buNone/>
            </a:pPr>
            <a:r>
              <a:rPr lang="en-IN" dirty="0" smtClean="0"/>
              <a:t>{</a:t>
            </a:r>
            <a:endParaRPr lang="en-IN" dirty="0"/>
          </a:p>
          <a:p>
            <a:pPr marL="82296" indent="0">
              <a:buNone/>
            </a:pPr>
            <a:r>
              <a:rPr lang="en-IN" dirty="0"/>
              <a:t>statement(s</a:t>
            </a:r>
            <a:r>
              <a:rPr lang="en-IN" dirty="0" smtClean="0"/>
              <a:t>); </a:t>
            </a:r>
          </a:p>
          <a:p>
            <a:pPr marL="82296" indent="0">
              <a:buNone/>
            </a:pPr>
            <a:r>
              <a:rPr lang="en-IN" dirty="0" smtClean="0"/>
              <a:t>}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51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 substring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You can obtain a single character from a string using the </a:t>
            </a:r>
            <a:r>
              <a:rPr lang="en-US" b="1" dirty="0" err="1"/>
              <a:t>charAt</a:t>
            </a:r>
            <a:r>
              <a:rPr lang="en-US" b="1" dirty="0"/>
              <a:t> </a:t>
            </a:r>
            <a:r>
              <a:rPr lang="en-US" dirty="0"/>
              <a:t>method. You can </a:t>
            </a:r>
            <a:r>
              <a:rPr lang="en-US" dirty="0" smtClean="0"/>
              <a:t>also obtain </a:t>
            </a:r>
            <a:r>
              <a:rPr lang="en-US" dirty="0"/>
              <a:t>a substring from a string using the </a:t>
            </a:r>
            <a:r>
              <a:rPr lang="en-US" b="1" dirty="0"/>
              <a:t>substring </a:t>
            </a:r>
            <a:r>
              <a:rPr lang="en-US" dirty="0"/>
              <a:t>method in the </a:t>
            </a:r>
            <a:r>
              <a:rPr lang="en-US" b="1" dirty="0"/>
              <a:t>String </a:t>
            </a:r>
            <a:r>
              <a:rPr lang="en-US" dirty="0"/>
              <a:t>class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30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224" y="3872587"/>
            <a:ext cx="7632848" cy="1784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564000"/>
            <a:ext cx="5663701" cy="1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a Character or a Substring in a String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b="1" dirty="0"/>
              <a:t>String </a:t>
            </a:r>
            <a:r>
              <a:rPr lang="en-US" dirty="0"/>
              <a:t>class provides several versions of </a:t>
            </a:r>
            <a:r>
              <a:rPr lang="en-US" b="1" dirty="0" err="1"/>
              <a:t>indexOf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/>
              <a:t>lastIndexOf</a:t>
            </a:r>
            <a:r>
              <a:rPr lang="en-US" b="1" dirty="0"/>
              <a:t> </a:t>
            </a:r>
            <a:r>
              <a:rPr lang="en-US" dirty="0"/>
              <a:t>methods to </a:t>
            </a:r>
            <a:r>
              <a:rPr lang="en-US" dirty="0" smtClean="0"/>
              <a:t>find a </a:t>
            </a:r>
            <a:r>
              <a:rPr lang="en-US" dirty="0"/>
              <a:t>character or a substring in a </a:t>
            </a:r>
            <a:r>
              <a:rPr lang="en-US" dirty="0" smtClean="0"/>
              <a:t>string.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31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3476960"/>
            <a:ext cx="7674056" cy="32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Conversion between strings and numbers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You can convert a numeric string into a number. To convert a string into an 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dirty="0"/>
              <a:t>value, use </a:t>
            </a:r>
            <a:r>
              <a:rPr lang="en-US" dirty="0" smtClean="0"/>
              <a:t>the </a:t>
            </a:r>
            <a:r>
              <a:rPr lang="en-IN" b="1" dirty="0" err="1" smtClean="0"/>
              <a:t>Integer.parseInt</a:t>
            </a:r>
            <a:r>
              <a:rPr lang="en-IN" b="1" dirty="0" smtClean="0"/>
              <a:t> </a:t>
            </a:r>
            <a:r>
              <a:rPr lang="en-IN" dirty="0"/>
              <a:t>method, as </a:t>
            </a:r>
            <a:r>
              <a:rPr lang="en-IN" dirty="0" smtClean="0"/>
              <a:t>follows. </a:t>
            </a:r>
          </a:p>
          <a:p>
            <a:pPr algn="just"/>
            <a:r>
              <a:rPr lang="en-IN" b="1" dirty="0" err="1"/>
              <a:t>int</a:t>
            </a:r>
            <a:r>
              <a:rPr lang="en-IN" b="1" dirty="0"/>
              <a:t> </a:t>
            </a:r>
            <a:r>
              <a:rPr lang="en-IN" dirty="0" err="1"/>
              <a:t>intValue</a:t>
            </a:r>
            <a:r>
              <a:rPr lang="en-IN" dirty="0"/>
              <a:t> = </a:t>
            </a:r>
            <a:r>
              <a:rPr lang="en-IN" dirty="0" err="1"/>
              <a:t>Integer.parseInt</a:t>
            </a:r>
            <a:r>
              <a:rPr lang="en-IN" dirty="0"/>
              <a:t>(</a:t>
            </a:r>
            <a:r>
              <a:rPr lang="en-IN" dirty="0" err="1"/>
              <a:t>intString</a:t>
            </a:r>
            <a:r>
              <a:rPr lang="en-IN" dirty="0" smtClean="0"/>
              <a:t>);  (“123”)</a:t>
            </a:r>
          </a:p>
          <a:p>
            <a:pPr algn="just"/>
            <a:r>
              <a:rPr lang="en-IN" b="1" dirty="0" smtClean="0"/>
              <a:t>Double </a:t>
            </a:r>
            <a:r>
              <a:rPr lang="en-IN" dirty="0" err="1" smtClean="0"/>
              <a:t>doubleValue</a:t>
            </a:r>
            <a:r>
              <a:rPr lang="en-IN" dirty="0" smtClean="0"/>
              <a:t> </a:t>
            </a:r>
            <a:r>
              <a:rPr lang="en-IN" dirty="0"/>
              <a:t>= </a:t>
            </a:r>
            <a:r>
              <a:rPr lang="en-IN" dirty="0" err="1"/>
              <a:t>Double.parseDouble</a:t>
            </a:r>
            <a:r>
              <a:rPr lang="en-IN" dirty="0"/>
              <a:t>(</a:t>
            </a:r>
            <a:r>
              <a:rPr lang="en-IN" dirty="0" err="1"/>
              <a:t>doubleString</a:t>
            </a:r>
            <a:r>
              <a:rPr lang="en-IN" dirty="0" smtClean="0"/>
              <a:t>); (“65.35”) </a:t>
            </a:r>
          </a:p>
          <a:p>
            <a:pPr algn="just"/>
            <a:r>
              <a:rPr lang="en-US" dirty="0"/>
              <a:t>If the string is not a numeric string, the conversion would cause a runtime </a:t>
            </a:r>
            <a:r>
              <a:rPr lang="en-US" dirty="0" smtClean="0"/>
              <a:t>error.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4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convert a number into a string, simply use the string concatenating operator </a:t>
            </a:r>
            <a:r>
              <a:rPr lang="en-US" dirty="0" smtClean="0"/>
              <a:t>as </a:t>
            </a:r>
            <a:r>
              <a:rPr lang="en-IN" dirty="0" smtClean="0"/>
              <a:t>follows:</a:t>
            </a:r>
          </a:p>
          <a:p>
            <a:pPr marL="82296" indent="0">
              <a:buNone/>
            </a:pPr>
            <a:r>
              <a:rPr lang="en-IN" dirty="0" smtClean="0"/>
              <a:t>      String </a:t>
            </a:r>
            <a:r>
              <a:rPr lang="en-IN" dirty="0"/>
              <a:t>s = number + </a:t>
            </a:r>
            <a:r>
              <a:rPr lang="en-IN" b="1" dirty="0"/>
              <a:t>""</a:t>
            </a:r>
            <a:r>
              <a:rPr lang="en-IN" dirty="0"/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33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619672" y="4509120"/>
            <a:ext cx="2504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u="sng" dirty="0" smtClean="0">
                <a:solidFill>
                  <a:srgbClr val="00B050"/>
                </a:solidFill>
              </a:rPr>
              <a:t>HexDigit2Dec.java</a:t>
            </a:r>
            <a:endParaRPr lang="en-IN" sz="24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console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You can use the </a:t>
            </a:r>
            <a:r>
              <a:rPr lang="en-US" b="1" dirty="0" err="1"/>
              <a:t>System.out.printf</a:t>
            </a:r>
            <a:r>
              <a:rPr lang="en-US" b="1" dirty="0"/>
              <a:t> </a:t>
            </a:r>
            <a:r>
              <a:rPr lang="en-US" dirty="0"/>
              <a:t>method to display formatted output on </a:t>
            </a:r>
            <a:r>
              <a:rPr lang="en-US" dirty="0" smtClean="0"/>
              <a:t>the </a:t>
            </a:r>
            <a:r>
              <a:rPr lang="en-IN" dirty="0" smtClean="0"/>
              <a:t>console</a:t>
            </a:r>
            <a:r>
              <a:rPr lang="en-IN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34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996952"/>
            <a:ext cx="5819941" cy="1340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420625"/>
            <a:ext cx="5780881" cy="13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772816"/>
            <a:ext cx="5937121" cy="1604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35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979712" y="3565806"/>
            <a:ext cx="663088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N" sz="2000" b="1" dirty="0" err="1">
                <a:latin typeface="LucidaSansTypewriterStd"/>
              </a:rPr>
              <a:t>System.out.printf</a:t>
            </a:r>
            <a:r>
              <a:rPr lang="en-IN" sz="2000" b="1" dirty="0">
                <a:latin typeface="LucidaSansTypewriterStd"/>
              </a:rPr>
              <a:t>(format, item1, item2, ..., </a:t>
            </a:r>
            <a:r>
              <a:rPr lang="en-IN" sz="2000" b="1" dirty="0" err="1">
                <a:latin typeface="LucidaSansTypewriterStd"/>
              </a:rPr>
              <a:t>item</a:t>
            </a:r>
            <a:r>
              <a:rPr lang="en-IN" sz="2000" b="1" i="1" dirty="0" err="1">
                <a:latin typeface="LucidaSansTypewriterStd-Obl"/>
              </a:rPr>
              <a:t>k</a:t>
            </a:r>
            <a:r>
              <a:rPr lang="en-IN" sz="2000" b="1" dirty="0">
                <a:latin typeface="LucidaSansTypewriterStd"/>
              </a:rPr>
              <a:t>)</a:t>
            </a:r>
            <a:endParaRPr lang="en-IN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79" y="4238933"/>
            <a:ext cx="5351221" cy="17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648" y="1268760"/>
            <a:ext cx="7200000" cy="451051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36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899630"/>
            <a:ext cx="5468401" cy="8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By default, the output is right justified. </a:t>
            </a:r>
            <a:endParaRPr lang="en-US" dirty="0" smtClean="0"/>
          </a:p>
          <a:p>
            <a:pPr algn="just"/>
            <a:r>
              <a:rPr lang="en-US" dirty="0" smtClean="0"/>
              <a:t>You </a:t>
            </a:r>
            <a:r>
              <a:rPr lang="en-US" dirty="0"/>
              <a:t>can put the minus sign (</a:t>
            </a:r>
            <a:r>
              <a:rPr lang="en-US" b="1" dirty="0"/>
              <a:t>-</a:t>
            </a:r>
            <a:r>
              <a:rPr lang="en-US" dirty="0"/>
              <a:t>) in the </a:t>
            </a:r>
            <a:r>
              <a:rPr lang="en-US" dirty="0" smtClean="0"/>
              <a:t>format specifier </a:t>
            </a:r>
            <a:r>
              <a:rPr lang="en-US" dirty="0"/>
              <a:t>to specify that the item is left justified in the output within the specified field.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37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857" y="4149080"/>
            <a:ext cx="558558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loop can be used to tell a program to execute statements repeatedly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While </a:t>
            </a:r>
          </a:p>
          <a:p>
            <a:r>
              <a:rPr lang="en-US" dirty="0" smtClean="0"/>
              <a:t>Do… while</a:t>
            </a:r>
          </a:p>
          <a:p>
            <a:r>
              <a:rPr lang="en-US" dirty="0" smtClean="0"/>
              <a:t>For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3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u="sng" dirty="0">
                <a:solidFill>
                  <a:srgbClr val="00B050"/>
                </a:solidFill>
              </a:rPr>
              <a:t> </a:t>
            </a:r>
            <a:endParaRPr lang="en-US" u="sng" dirty="0" smtClean="0">
              <a:solidFill>
                <a:srgbClr val="00B050"/>
              </a:solidFill>
            </a:endParaRPr>
          </a:p>
          <a:p>
            <a:r>
              <a:rPr lang="en-US" u="sng" dirty="0" smtClean="0">
                <a:solidFill>
                  <a:srgbClr val="00B050"/>
                </a:solidFill>
              </a:rPr>
              <a:t>SubtractionQuizLoop.java </a:t>
            </a:r>
          </a:p>
          <a:p>
            <a:r>
              <a:rPr lang="en-US" dirty="0" smtClean="0"/>
              <a:t>Controlling loop with sentinel value</a:t>
            </a:r>
            <a:r>
              <a:rPr lang="en-US" b="1" dirty="0" smtClean="0"/>
              <a:t> </a:t>
            </a:r>
          </a:p>
          <a:p>
            <a:r>
              <a:rPr lang="en-US" u="sng" dirty="0" smtClean="0">
                <a:solidFill>
                  <a:srgbClr val="00B050"/>
                </a:solidFill>
              </a:rPr>
              <a:t>SentinelValue.java   </a:t>
            </a:r>
          </a:p>
          <a:p>
            <a:r>
              <a:rPr lang="en-US" dirty="0" smtClean="0"/>
              <a:t>Input/output redirection </a:t>
            </a:r>
          </a:p>
          <a:p>
            <a:r>
              <a:rPr lang="en-IN" b="1" dirty="0" smtClean="0"/>
              <a:t>java </a:t>
            </a:r>
            <a:r>
              <a:rPr lang="en-IN" b="1" dirty="0" err="1"/>
              <a:t>SentinelValue</a:t>
            </a:r>
            <a:r>
              <a:rPr lang="en-IN" b="1" dirty="0"/>
              <a:t> &lt; </a:t>
            </a:r>
            <a:r>
              <a:rPr lang="en-IN" b="1" dirty="0" smtClean="0"/>
              <a:t>input.txt </a:t>
            </a:r>
          </a:p>
          <a:p>
            <a:r>
              <a:rPr lang="en-IN" b="1" dirty="0"/>
              <a:t>java </a:t>
            </a:r>
            <a:r>
              <a:rPr lang="en-IN" b="1" dirty="0" err="1"/>
              <a:t>ClassName</a:t>
            </a:r>
            <a:r>
              <a:rPr lang="en-IN" b="1" dirty="0"/>
              <a:t> &gt; output.txt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39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56792"/>
            <a:ext cx="3554460" cy="9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988840"/>
            <a:ext cx="6444901" cy="10478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4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967" y="3861048"/>
            <a:ext cx="7343281" cy="10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Do…while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</a:t>
            </a:r>
            <a:r>
              <a:rPr lang="en-US" b="1" dirty="0"/>
              <a:t>do-while </a:t>
            </a:r>
            <a:r>
              <a:rPr lang="en-US" dirty="0"/>
              <a:t>loop is the same as a </a:t>
            </a:r>
            <a:r>
              <a:rPr lang="en-US" b="1" dirty="0"/>
              <a:t>while </a:t>
            </a:r>
            <a:r>
              <a:rPr lang="en-US" dirty="0"/>
              <a:t>loop except that it executes the loop </a:t>
            </a:r>
            <a:r>
              <a:rPr lang="en-US" dirty="0" smtClean="0"/>
              <a:t>body first </a:t>
            </a:r>
            <a:r>
              <a:rPr lang="en-US" dirty="0"/>
              <a:t>and then checks the loop continuation </a:t>
            </a:r>
            <a:r>
              <a:rPr lang="en-US" dirty="0" smtClean="0"/>
              <a:t>condition.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40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77072"/>
            <a:ext cx="4968000" cy="9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loop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</a:t>
            </a:r>
            <a:r>
              <a:rPr lang="en-US" b="1" dirty="0"/>
              <a:t>for </a:t>
            </a:r>
            <a:r>
              <a:rPr lang="en-US" dirty="0"/>
              <a:t>loop has a concise syntax for writing </a:t>
            </a:r>
            <a:r>
              <a:rPr lang="en-US" dirty="0" smtClean="0"/>
              <a:t>loops.  </a:t>
            </a:r>
          </a:p>
          <a:p>
            <a:pPr marL="82296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41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58" y="2985305"/>
            <a:ext cx="5328000" cy="11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loop to use?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a </a:t>
            </a:r>
            <a:r>
              <a:rPr lang="en-US" b="1" dirty="0"/>
              <a:t>for </a:t>
            </a:r>
            <a:r>
              <a:rPr lang="en-US" dirty="0"/>
              <a:t>loop, a </a:t>
            </a:r>
            <a:r>
              <a:rPr lang="en-US" b="1" dirty="0"/>
              <a:t>while </a:t>
            </a:r>
            <a:r>
              <a:rPr lang="en-US" dirty="0"/>
              <a:t>loop, or a </a:t>
            </a:r>
            <a:r>
              <a:rPr lang="en-US" b="1" dirty="0"/>
              <a:t>do-while </a:t>
            </a:r>
            <a:r>
              <a:rPr lang="en-US" dirty="0"/>
              <a:t>loop, whichever is convenient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Pre test loop (while and for)</a:t>
            </a:r>
          </a:p>
          <a:p>
            <a:r>
              <a:rPr lang="en-US" dirty="0" smtClean="0"/>
              <a:t>Post test loop (do…while)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Object Oriented Programming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88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and Continue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b="1" dirty="0"/>
              <a:t>break </a:t>
            </a:r>
            <a:r>
              <a:rPr lang="en-US" dirty="0"/>
              <a:t>and </a:t>
            </a:r>
            <a:r>
              <a:rPr lang="en-US" b="1" dirty="0"/>
              <a:t>continue </a:t>
            </a:r>
            <a:r>
              <a:rPr lang="en-US" dirty="0"/>
              <a:t>keywords provide additional controls in a loop.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43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2812750"/>
            <a:ext cx="3312368" cy="349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292" y="3979162"/>
            <a:ext cx="4305369" cy="2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can be used to define reusable code and organize and simplify coding.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44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68960"/>
            <a:ext cx="6483961" cy="25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method definition consists of its method name, parameters, return value type, and body</a:t>
            </a:r>
            <a:r>
              <a:rPr lang="en-US" dirty="0" smtClean="0"/>
              <a:t>.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45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58" y="3091763"/>
            <a:ext cx="6970643" cy="74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29" y="3494805"/>
            <a:ext cx="7616701" cy="30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Modularizing Code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Modularizing makes the code easy to maintain and debug and enables the code to </a:t>
            </a:r>
            <a:r>
              <a:rPr lang="en-US" dirty="0" smtClean="0"/>
              <a:t>be </a:t>
            </a:r>
            <a:r>
              <a:rPr lang="en-IN" dirty="0" smtClean="0"/>
              <a:t>reused.</a:t>
            </a:r>
          </a:p>
          <a:p>
            <a:r>
              <a:rPr lang="en-US" dirty="0"/>
              <a:t>By encapsulating the code for obtaining the </a:t>
            </a:r>
            <a:r>
              <a:rPr lang="en-US" dirty="0" err="1"/>
              <a:t>gcd</a:t>
            </a:r>
            <a:r>
              <a:rPr lang="en-US" dirty="0"/>
              <a:t> in a method, this program has </a:t>
            </a:r>
            <a:r>
              <a:rPr lang="en-US" dirty="0" smtClean="0"/>
              <a:t>several </a:t>
            </a:r>
            <a:r>
              <a:rPr lang="en-IN" dirty="0" smtClean="0"/>
              <a:t>advantages</a:t>
            </a:r>
            <a:r>
              <a:rPr lang="en-IN" dirty="0"/>
              <a:t>:</a:t>
            </a:r>
          </a:p>
          <a:p>
            <a:pPr marL="82296" indent="0" algn="just">
              <a:buNone/>
            </a:pPr>
            <a:r>
              <a:rPr lang="en-US" sz="2400" dirty="0"/>
              <a:t>1. It isolates the problem for computing the </a:t>
            </a:r>
            <a:r>
              <a:rPr lang="en-US" sz="2400" dirty="0" err="1"/>
              <a:t>gcd</a:t>
            </a:r>
            <a:r>
              <a:rPr lang="en-US" sz="2400" dirty="0"/>
              <a:t> from the rest of the code in the </a:t>
            </a:r>
            <a:r>
              <a:rPr lang="en-US" sz="2400" dirty="0" smtClean="0"/>
              <a:t>main method</a:t>
            </a:r>
            <a:r>
              <a:rPr lang="en-US" sz="2400" dirty="0"/>
              <a:t>. Thus, the logic becomes clear and the program is easier to read.</a:t>
            </a:r>
          </a:p>
          <a:p>
            <a:pPr marL="82296" indent="0" algn="just">
              <a:buNone/>
            </a:pPr>
            <a:r>
              <a:rPr lang="en-US" sz="2400" dirty="0"/>
              <a:t>2. The errors on computing the </a:t>
            </a:r>
            <a:r>
              <a:rPr lang="en-US" sz="2400" dirty="0" err="1"/>
              <a:t>gcd</a:t>
            </a:r>
            <a:r>
              <a:rPr lang="en-US" sz="2400" dirty="0"/>
              <a:t> are confined in the </a:t>
            </a:r>
            <a:r>
              <a:rPr lang="en-US" sz="2400" b="1" dirty="0" err="1"/>
              <a:t>gcd</a:t>
            </a:r>
            <a:r>
              <a:rPr lang="en-US" sz="2400" b="1" dirty="0"/>
              <a:t> </a:t>
            </a:r>
            <a:r>
              <a:rPr lang="en-US" sz="2400" dirty="0"/>
              <a:t>method, which narrows </a:t>
            </a:r>
            <a:r>
              <a:rPr lang="en-US" sz="2400" dirty="0" smtClean="0"/>
              <a:t>the </a:t>
            </a:r>
            <a:r>
              <a:rPr lang="en-IN" sz="2400" dirty="0" smtClean="0"/>
              <a:t>scope </a:t>
            </a:r>
            <a:r>
              <a:rPr lang="en-IN" sz="2400" dirty="0"/>
              <a:t>of debugging.</a:t>
            </a:r>
          </a:p>
          <a:p>
            <a:pPr marL="82296" indent="0" algn="just">
              <a:buNone/>
            </a:pPr>
            <a:r>
              <a:rPr lang="en-US" sz="2400" dirty="0"/>
              <a:t>3. The </a:t>
            </a:r>
            <a:r>
              <a:rPr lang="en-US" sz="2400" b="1" dirty="0" err="1"/>
              <a:t>gcd</a:t>
            </a:r>
            <a:r>
              <a:rPr lang="en-US" sz="2400" b="1" dirty="0"/>
              <a:t> </a:t>
            </a:r>
            <a:r>
              <a:rPr lang="en-US" sz="2400" dirty="0"/>
              <a:t>method now can be reused by other programs.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4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Overloading methods enables you to define the methods with the same name as </a:t>
            </a:r>
            <a:r>
              <a:rPr lang="en-US" dirty="0" smtClean="0"/>
              <a:t>long as </a:t>
            </a:r>
            <a:r>
              <a:rPr lang="en-US" dirty="0"/>
              <a:t>their </a:t>
            </a:r>
            <a:r>
              <a:rPr lang="en-US" dirty="0" smtClean="0"/>
              <a:t>signatures </a:t>
            </a:r>
            <a:r>
              <a:rPr lang="en-US" dirty="0"/>
              <a:t>are </a:t>
            </a:r>
            <a:r>
              <a:rPr lang="en-US" dirty="0" smtClean="0"/>
              <a:t>different.</a:t>
            </a:r>
          </a:p>
          <a:p>
            <a:pPr algn="just"/>
            <a:r>
              <a:rPr lang="en-US" dirty="0"/>
              <a:t>Overloaded methods must have different parameter lists. You cannot </a:t>
            </a:r>
            <a:r>
              <a:rPr lang="en-US" dirty="0" smtClean="0"/>
              <a:t>overload methods based </a:t>
            </a:r>
            <a:r>
              <a:rPr lang="en-US" dirty="0"/>
              <a:t>on different modifiers or return types.</a:t>
            </a:r>
            <a:endParaRPr lang="en-US" dirty="0" smtClean="0"/>
          </a:p>
          <a:p>
            <a:pPr algn="just"/>
            <a:r>
              <a:rPr lang="en-IN" u="sng" dirty="0" smtClean="0">
                <a:solidFill>
                  <a:srgbClr val="00B050"/>
                </a:solidFill>
              </a:rPr>
              <a:t>TestMethodOverloading.java</a:t>
            </a:r>
            <a:endParaRPr lang="en-IN" u="sng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71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3300" dirty="0"/>
              <a:t>Can you invoke the </a:t>
            </a:r>
            <a:r>
              <a:rPr lang="en-US" sz="3300" b="1" dirty="0"/>
              <a:t>max </a:t>
            </a:r>
            <a:r>
              <a:rPr lang="en-US" sz="3300" dirty="0"/>
              <a:t>method with an </a:t>
            </a:r>
            <a:r>
              <a:rPr lang="en-US" sz="3300" b="1" dirty="0" err="1"/>
              <a:t>int</a:t>
            </a:r>
            <a:r>
              <a:rPr lang="en-US" sz="3300" b="1" dirty="0"/>
              <a:t> </a:t>
            </a:r>
            <a:r>
              <a:rPr lang="en-US" sz="3300" dirty="0"/>
              <a:t>value and a </a:t>
            </a:r>
            <a:r>
              <a:rPr lang="en-US" sz="3300" b="1" dirty="0"/>
              <a:t>double </a:t>
            </a:r>
            <a:r>
              <a:rPr lang="en-US" sz="3300" dirty="0"/>
              <a:t>value, such as </a:t>
            </a:r>
            <a:r>
              <a:rPr lang="en-US" sz="3300" b="1" dirty="0" smtClean="0"/>
              <a:t>max(2,</a:t>
            </a:r>
            <a:r>
              <a:rPr lang="en-IN" sz="3300" b="1" dirty="0" smtClean="0"/>
              <a:t>2.5)</a:t>
            </a:r>
            <a:r>
              <a:rPr lang="en-IN" sz="3300" dirty="0" smtClean="0"/>
              <a:t>? </a:t>
            </a:r>
            <a:r>
              <a:rPr lang="en-US" sz="3300" dirty="0"/>
              <a:t>If so, which of the </a:t>
            </a:r>
            <a:r>
              <a:rPr lang="en-US" sz="3300" b="1" dirty="0"/>
              <a:t>max </a:t>
            </a:r>
            <a:r>
              <a:rPr lang="en-US" sz="3300" dirty="0"/>
              <a:t>methods is invoked</a:t>
            </a:r>
            <a:r>
              <a:rPr lang="en-US" sz="3300" dirty="0" smtClean="0"/>
              <a:t>? </a:t>
            </a:r>
          </a:p>
          <a:p>
            <a:pPr algn="just"/>
            <a:r>
              <a:rPr lang="en-US" sz="3300" dirty="0"/>
              <a:t>The answer to the first question is yes.</a:t>
            </a:r>
          </a:p>
          <a:p>
            <a:pPr algn="just"/>
            <a:r>
              <a:rPr lang="en-US" sz="3300" dirty="0"/>
              <a:t>The answer to the second question is that the </a:t>
            </a:r>
            <a:r>
              <a:rPr lang="en-US" sz="3300" b="1" dirty="0"/>
              <a:t>max </a:t>
            </a:r>
            <a:r>
              <a:rPr lang="en-US" sz="3300" dirty="0"/>
              <a:t>method for finding the maximum of </a:t>
            </a:r>
            <a:r>
              <a:rPr lang="en-US" sz="3300" dirty="0" smtClean="0"/>
              <a:t>two </a:t>
            </a:r>
            <a:r>
              <a:rPr lang="en-US" sz="3300" b="1" dirty="0" smtClean="0"/>
              <a:t>double </a:t>
            </a:r>
            <a:r>
              <a:rPr lang="en-US" sz="3300" dirty="0"/>
              <a:t>values is invoked. </a:t>
            </a:r>
            <a:endParaRPr lang="en-US" sz="3300" dirty="0" smtClean="0"/>
          </a:p>
          <a:p>
            <a:pPr algn="just"/>
            <a:r>
              <a:rPr lang="en-US" sz="3300" dirty="0" smtClean="0"/>
              <a:t>The </a:t>
            </a:r>
            <a:r>
              <a:rPr lang="en-US" sz="3300" dirty="0"/>
              <a:t>argument value </a:t>
            </a:r>
            <a:r>
              <a:rPr lang="en-US" sz="3300" b="1" dirty="0"/>
              <a:t>2 </a:t>
            </a:r>
            <a:r>
              <a:rPr lang="en-US" sz="3300" dirty="0"/>
              <a:t>is automatically converted into a </a:t>
            </a:r>
            <a:r>
              <a:rPr lang="en-US" sz="3300" b="1" dirty="0" smtClean="0"/>
              <a:t>double </a:t>
            </a:r>
            <a:r>
              <a:rPr lang="en-US" sz="3300" dirty="0" smtClean="0"/>
              <a:t>value </a:t>
            </a:r>
            <a:r>
              <a:rPr lang="en-US" sz="3300" dirty="0"/>
              <a:t>and passed to this method</a:t>
            </a:r>
            <a:r>
              <a:rPr lang="en-US" sz="3300" dirty="0" smtClean="0"/>
              <a:t>. </a:t>
            </a:r>
          </a:p>
          <a:p>
            <a:pPr marL="82296" indent="0" algn="just">
              <a:buNone/>
            </a:pPr>
            <a:r>
              <a:rPr lang="en-US" sz="1800" dirty="0"/>
              <a:t>The Java compiler finds the method that best matches a method </a:t>
            </a:r>
            <a:r>
              <a:rPr lang="en-US" sz="1800" dirty="0" smtClean="0"/>
              <a:t>invocation. Since </a:t>
            </a:r>
            <a:r>
              <a:rPr lang="en-US" sz="1800" dirty="0"/>
              <a:t>the method </a:t>
            </a:r>
            <a:r>
              <a:rPr lang="en-US" sz="1800" b="1" dirty="0"/>
              <a:t>max(</a:t>
            </a:r>
            <a:r>
              <a:rPr lang="en-US" sz="1800" b="1" dirty="0" err="1"/>
              <a:t>int</a:t>
            </a:r>
            <a:r>
              <a:rPr lang="en-US" sz="1800" b="1" dirty="0"/>
              <a:t>, </a:t>
            </a:r>
            <a:r>
              <a:rPr lang="en-US" sz="1800" b="1" dirty="0" err="1"/>
              <a:t>int</a:t>
            </a:r>
            <a:r>
              <a:rPr lang="en-US" sz="1800" b="1" dirty="0"/>
              <a:t>) </a:t>
            </a:r>
            <a:r>
              <a:rPr lang="en-US" sz="1800" dirty="0"/>
              <a:t>is a better matches for </a:t>
            </a:r>
            <a:r>
              <a:rPr lang="en-US" sz="1800" b="1" dirty="0"/>
              <a:t>max(3, 4) </a:t>
            </a:r>
            <a:r>
              <a:rPr lang="en-US" sz="1800" dirty="0" smtClean="0"/>
              <a:t>than </a:t>
            </a:r>
            <a:r>
              <a:rPr lang="en-US" sz="1800" b="1" dirty="0" smtClean="0"/>
              <a:t>max(double, double</a:t>
            </a:r>
            <a:r>
              <a:rPr lang="en-US" sz="1800" b="1" dirty="0"/>
              <a:t>)</a:t>
            </a:r>
            <a:r>
              <a:rPr lang="en-US" sz="1800" dirty="0"/>
              <a:t>, </a:t>
            </a:r>
            <a:r>
              <a:rPr lang="en-US" sz="1800" b="1" dirty="0"/>
              <a:t>max(</a:t>
            </a:r>
            <a:r>
              <a:rPr lang="en-US" sz="1800" b="1" dirty="0" err="1"/>
              <a:t>int</a:t>
            </a:r>
            <a:r>
              <a:rPr lang="en-US" sz="1800" b="1" dirty="0"/>
              <a:t>, </a:t>
            </a:r>
            <a:r>
              <a:rPr lang="en-US" sz="1800" b="1" dirty="0" err="1"/>
              <a:t>int</a:t>
            </a:r>
            <a:r>
              <a:rPr lang="en-US" sz="1800" b="1" dirty="0"/>
              <a:t>) </a:t>
            </a:r>
            <a:r>
              <a:rPr lang="en-US" sz="1800" dirty="0"/>
              <a:t>is used to invoke </a:t>
            </a:r>
            <a:r>
              <a:rPr lang="en-US" sz="1800" b="1" dirty="0"/>
              <a:t>max(3, 4)</a:t>
            </a:r>
            <a:r>
              <a:rPr lang="en-US" sz="1800" dirty="0"/>
              <a:t>.</a:t>
            </a:r>
            <a:endParaRPr lang="en-IN" sz="1800" dirty="0" smtClean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33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Variables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The scope of a variable is the part of the program where the variable can </a:t>
            </a:r>
            <a:r>
              <a:rPr lang="en-US" dirty="0" smtClean="0"/>
              <a:t>be </a:t>
            </a:r>
            <a:r>
              <a:rPr lang="en-IN" dirty="0" smtClean="0"/>
              <a:t>referenced.</a:t>
            </a:r>
          </a:p>
          <a:p>
            <a:pPr algn="just"/>
            <a:r>
              <a:rPr lang="en-US" dirty="0"/>
              <a:t>The scope of a method parameter covers </a:t>
            </a:r>
            <a:r>
              <a:rPr lang="en-US" dirty="0" smtClean="0"/>
              <a:t>the entire </a:t>
            </a:r>
            <a:r>
              <a:rPr lang="en-US" dirty="0"/>
              <a:t>method. </a:t>
            </a:r>
            <a:endParaRPr lang="en-US" dirty="0" smtClean="0"/>
          </a:p>
          <a:p>
            <a:pPr algn="just"/>
            <a:r>
              <a:rPr lang="en-US" dirty="0" smtClean="0"/>
              <a:t>A variable </a:t>
            </a:r>
            <a:r>
              <a:rPr lang="en-US" dirty="0"/>
              <a:t>declared in the initial-action part of a </a:t>
            </a:r>
            <a:r>
              <a:rPr lang="en-US" b="1" dirty="0"/>
              <a:t>for</a:t>
            </a:r>
            <a:r>
              <a:rPr lang="en-US" dirty="0"/>
              <a:t>-loop header has </a:t>
            </a:r>
            <a:r>
              <a:rPr lang="en-US" dirty="0" smtClean="0"/>
              <a:t>its scope </a:t>
            </a:r>
            <a:r>
              <a:rPr lang="en-US" dirty="0"/>
              <a:t>in the entire loop.  </a:t>
            </a:r>
            <a:endParaRPr lang="en-US" dirty="0" smtClean="0"/>
          </a:p>
          <a:p>
            <a:pPr algn="just"/>
            <a:r>
              <a:rPr lang="en-US" dirty="0"/>
              <a:t>However, a variable declared inside a </a:t>
            </a:r>
            <a:r>
              <a:rPr lang="en-US" b="1" dirty="0"/>
              <a:t>for</a:t>
            </a:r>
            <a:r>
              <a:rPr lang="en-US" dirty="0"/>
              <a:t>-loop body has its </a:t>
            </a:r>
            <a:r>
              <a:rPr lang="en-US" dirty="0" smtClean="0"/>
              <a:t>scope limited </a:t>
            </a:r>
            <a:r>
              <a:rPr lang="en-US" dirty="0"/>
              <a:t>in the loop body from its declaration to the end </a:t>
            </a:r>
            <a:r>
              <a:rPr lang="en-US" dirty="0" smtClean="0"/>
              <a:t>o </a:t>
            </a:r>
            <a:r>
              <a:rPr lang="en-US" dirty="0"/>
              <a:t>the block that contains the </a:t>
            </a:r>
            <a:r>
              <a:rPr lang="en-US" dirty="0" smtClean="0"/>
              <a:t>variable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23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if else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An </a:t>
            </a:r>
            <a:r>
              <a:rPr lang="en-US" b="1" dirty="0"/>
              <a:t>if-else </a:t>
            </a:r>
            <a:r>
              <a:rPr lang="en-US" dirty="0"/>
              <a:t>statement decides the execution path based on whether the condition </a:t>
            </a:r>
            <a:r>
              <a:rPr lang="en-US" dirty="0" smtClean="0"/>
              <a:t>is </a:t>
            </a:r>
            <a:r>
              <a:rPr lang="en-IN" dirty="0" smtClean="0"/>
              <a:t>true </a:t>
            </a:r>
            <a:r>
              <a:rPr lang="en-IN" dirty="0"/>
              <a:t>or </a:t>
            </a:r>
            <a:r>
              <a:rPr lang="en-IN" dirty="0" smtClean="0"/>
              <a:t>false.</a:t>
            </a:r>
          </a:p>
          <a:p>
            <a:pPr marL="82296" indent="0">
              <a:buNone/>
            </a:pPr>
            <a:r>
              <a:rPr lang="en-IN" b="1" dirty="0"/>
              <a:t>if </a:t>
            </a:r>
            <a:r>
              <a:rPr lang="en-IN" dirty="0"/>
              <a:t>(</a:t>
            </a:r>
            <a:r>
              <a:rPr lang="en-IN" dirty="0" err="1"/>
              <a:t>boolean</a:t>
            </a:r>
            <a:r>
              <a:rPr lang="en-IN" dirty="0"/>
              <a:t>-expression) {</a:t>
            </a:r>
          </a:p>
          <a:p>
            <a:pPr marL="82296" indent="0">
              <a:buNone/>
            </a:pPr>
            <a:r>
              <a:rPr lang="en-IN" dirty="0"/>
              <a:t>statement(s)-for-the-true-case;</a:t>
            </a:r>
          </a:p>
          <a:p>
            <a:pPr marL="82296" indent="0">
              <a:buNone/>
            </a:pPr>
            <a:r>
              <a:rPr lang="en-IN" dirty="0"/>
              <a:t>}</a:t>
            </a:r>
          </a:p>
          <a:p>
            <a:pPr marL="82296" indent="0">
              <a:buNone/>
            </a:pPr>
            <a:r>
              <a:rPr lang="en-IN" b="1" dirty="0"/>
              <a:t>else </a:t>
            </a:r>
            <a:r>
              <a:rPr lang="en-IN" dirty="0"/>
              <a:t>{</a:t>
            </a:r>
          </a:p>
          <a:p>
            <a:pPr marL="82296" indent="0">
              <a:buNone/>
            </a:pPr>
            <a:r>
              <a:rPr lang="en-IN" dirty="0"/>
              <a:t>statement(s)-for-the-false-case;</a:t>
            </a:r>
          </a:p>
          <a:p>
            <a:pPr marL="82296" indent="0">
              <a:buNone/>
            </a:pPr>
            <a:r>
              <a:rPr lang="en-IN" dirty="0" smtClean="0"/>
              <a:t>}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3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You </a:t>
            </a:r>
            <a:r>
              <a:rPr lang="en-US" dirty="0"/>
              <a:t>can declare a local variable with the same name in different blocks in a method, </a:t>
            </a:r>
            <a:r>
              <a:rPr lang="en-US" dirty="0" smtClean="0"/>
              <a:t>but you </a:t>
            </a:r>
            <a:r>
              <a:rPr lang="en-US" dirty="0"/>
              <a:t>cannot declare a local variable twice in the same block or in nested blocks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50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628800"/>
            <a:ext cx="5077801" cy="25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113" y="1556792"/>
            <a:ext cx="7499350" cy="29205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51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259632" y="4594887"/>
            <a:ext cx="74888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600" b="1" dirty="0">
                <a:solidFill>
                  <a:srgbClr val="005B80"/>
                </a:solidFill>
                <a:latin typeface="LucidaSansTypewriterStd-Bd"/>
              </a:rPr>
              <a:t>for </a:t>
            </a:r>
            <a:r>
              <a:rPr lang="nn-NO" sz="1600" dirty="0">
                <a:solidFill>
                  <a:srgbClr val="000000"/>
                </a:solidFill>
                <a:latin typeface="LucidaSansTypewriterStd"/>
              </a:rPr>
              <a:t>(</a:t>
            </a:r>
            <a:r>
              <a:rPr lang="nn-NO" sz="1600" b="1" dirty="0">
                <a:solidFill>
                  <a:srgbClr val="005B80"/>
                </a:solidFill>
                <a:latin typeface="LucidaSansTypewriterStd-Bd"/>
              </a:rPr>
              <a:t>int </a:t>
            </a:r>
            <a:r>
              <a:rPr lang="nn-NO" sz="1600" dirty="0">
                <a:solidFill>
                  <a:srgbClr val="000000"/>
                </a:solidFill>
                <a:latin typeface="LucidaSansTypewriterStd"/>
              </a:rPr>
              <a:t>i = </a:t>
            </a:r>
            <a:r>
              <a:rPr lang="nn-NO" sz="1600" b="1" dirty="0">
                <a:solidFill>
                  <a:srgbClr val="00AFF0"/>
                </a:solidFill>
                <a:latin typeface="LucidaSansTypewriterStd-Bd"/>
              </a:rPr>
              <a:t>0</a:t>
            </a:r>
            <a:r>
              <a:rPr lang="nn-NO" sz="1600" dirty="0">
                <a:solidFill>
                  <a:srgbClr val="000000"/>
                </a:solidFill>
                <a:latin typeface="LucidaSansTypewriterStd"/>
              </a:rPr>
              <a:t>; i &lt; </a:t>
            </a:r>
            <a:r>
              <a:rPr lang="nn-NO" sz="1600" b="1" dirty="0">
                <a:solidFill>
                  <a:srgbClr val="00AFF0"/>
                </a:solidFill>
                <a:latin typeface="LucidaSansTypewriterStd-Bd"/>
              </a:rPr>
              <a:t>10</a:t>
            </a:r>
            <a:r>
              <a:rPr lang="nn-NO" sz="1600" dirty="0">
                <a:solidFill>
                  <a:srgbClr val="000000"/>
                </a:solidFill>
                <a:latin typeface="LucidaSansTypewriterStd"/>
              </a:rPr>
              <a:t>; i++) {</a:t>
            </a:r>
          </a:p>
          <a:p>
            <a:r>
              <a:rPr lang="en-IN" sz="1600" dirty="0">
                <a:solidFill>
                  <a:srgbClr val="000000"/>
                </a:solidFill>
                <a:latin typeface="LucidaSansTypewriterStd"/>
              </a:rPr>
              <a:t>}</a:t>
            </a:r>
          </a:p>
          <a:p>
            <a:r>
              <a:rPr lang="en-IN" sz="1600" dirty="0" err="1">
                <a:solidFill>
                  <a:srgbClr val="000000"/>
                </a:solidFill>
                <a:latin typeface="LucidaSansTypewriterStd"/>
              </a:rPr>
              <a:t>System.out.println</a:t>
            </a:r>
            <a:r>
              <a:rPr lang="en-IN" sz="1600" dirty="0">
                <a:solidFill>
                  <a:srgbClr val="000000"/>
                </a:solidFill>
                <a:latin typeface="LucidaSansTypewriterStd"/>
              </a:rPr>
              <a:t>(</a:t>
            </a:r>
            <a:r>
              <a:rPr lang="en-IN" sz="1600" dirty="0" err="1">
                <a:solidFill>
                  <a:srgbClr val="000000"/>
                </a:solidFill>
                <a:latin typeface="LucidaSansTypewriterStd"/>
              </a:rPr>
              <a:t>i</a:t>
            </a:r>
            <a:r>
              <a:rPr lang="en-IN" sz="1600" dirty="0">
                <a:solidFill>
                  <a:srgbClr val="000000"/>
                </a:solidFill>
                <a:latin typeface="LucidaSansTypewriterStd"/>
              </a:rPr>
              <a:t>);</a:t>
            </a:r>
          </a:p>
          <a:p>
            <a:endParaRPr lang="en-US" dirty="0" smtClean="0">
              <a:solidFill>
                <a:srgbClr val="000000"/>
              </a:solidFill>
              <a:latin typeface="GoudySansStd-Book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GoudySansStd-Book"/>
              </a:rPr>
              <a:t>The </a:t>
            </a:r>
            <a:r>
              <a:rPr lang="en-US" dirty="0">
                <a:solidFill>
                  <a:srgbClr val="000000"/>
                </a:solidFill>
                <a:latin typeface="GoudySansStd-Book"/>
              </a:rPr>
              <a:t>last statement would cause a syntax error, because variable </a:t>
            </a:r>
            <a:r>
              <a:rPr lang="en-US" sz="1600" b="1" dirty="0" err="1">
                <a:solidFill>
                  <a:srgbClr val="00AFF0"/>
                </a:solidFill>
                <a:latin typeface="LucidaSansTypewriterStd-Bd"/>
              </a:rPr>
              <a:t>i</a:t>
            </a:r>
            <a:r>
              <a:rPr lang="en-US" sz="1600" b="1" dirty="0">
                <a:solidFill>
                  <a:srgbClr val="00AFF0"/>
                </a:solidFill>
                <a:latin typeface="LucidaSansTypewriterStd-Bd"/>
              </a:rPr>
              <a:t> </a:t>
            </a:r>
            <a:r>
              <a:rPr lang="en-US" dirty="0">
                <a:solidFill>
                  <a:srgbClr val="000000"/>
                </a:solidFill>
                <a:latin typeface="GoudySansStd-Book"/>
              </a:rPr>
              <a:t>is not defined </a:t>
            </a:r>
            <a:r>
              <a:rPr lang="en-US" dirty="0" smtClean="0">
                <a:solidFill>
                  <a:srgbClr val="000000"/>
                </a:solidFill>
                <a:latin typeface="GoudySansStd-Book"/>
              </a:rPr>
              <a:t>outside </a:t>
            </a:r>
            <a:r>
              <a:rPr lang="en-IN" dirty="0" smtClean="0">
                <a:solidFill>
                  <a:srgbClr val="000000"/>
                </a:solidFill>
                <a:latin typeface="GoudySansStd-Book"/>
              </a:rPr>
              <a:t>of </a:t>
            </a:r>
            <a:r>
              <a:rPr lang="en-IN" dirty="0">
                <a:solidFill>
                  <a:srgbClr val="000000"/>
                </a:solidFill>
                <a:latin typeface="GoudySansStd-Book"/>
              </a:rPr>
              <a:t>the </a:t>
            </a:r>
            <a:r>
              <a:rPr lang="en-IN" sz="1600" b="1" dirty="0">
                <a:solidFill>
                  <a:srgbClr val="00AFF0"/>
                </a:solidFill>
                <a:latin typeface="LucidaSansTypewriterStd-Bd"/>
              </a:rPr>
              <a:t>for </a:t>
            </a:r>
            <a:r>
              <a:rPr lang="en-IN" dirty="0" smtClean="0">
                <a:solidFill>
                  <a:srgbClr val="000000"/>
                </a:solidFill>
                <a:latin typeface="GoudySansStd-Book"/>
              </a:rPr>
              <a:t>loop.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53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Dimensional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 err="1"/>
              <a:t>elementType</a:t>
            </a:r>
            <a:r>
              <a:rPr lang="en-US" i="1" dirty="0"/>
              <a:t>[] </a:t>
            </a:r>
            <a:r>
              <a:rPr lang="en-US" i="1" dirty="0" err="1" smtClean="0"/>
              <a:t>arrayRefVar</a:t>
            </a:r>
            <a:r>
              <a:rPr lang="en-US" dirty="0" smtClean="0"/>
              <a:t> : The </a:t>
            </a:r>
            <a:r>
              <a:rPr lang="en-US" b="1" dirty="0" err="1" smtClean="0"/>
              <a:t>elementType</a:t>
            </a:r>
            <a:r>
              <a:rPr lang="en-US" b="1" dirty="0" smtClean="0"/>
              <a:t> </a:t>
            </a:r>
            <a:r>
              <a:rPr lang="en-US" dirty="0" smtClean="0"/>
              <a:t>can be any data type</a:t>
            </a:r>
            <a:r>
              <a:rPr lang="en-US" dirty="0"/>
              <a:t>, and all elements in the array </a:t>
            </a:r>
            <a:r>
              <a:rPr lang="en-US" dirty="0" smtClean="0"/>
              <a:t>will </a:t>
            </a:r>
            <a:r>
              <a:rPr lang="en-US" dirty="0"/>
              <a:t>have the </a:t>
            </a:r>
            <a:r>
              <a:rPr lang="en-US" dirty="0" smtClean="0"/>
              <a:t>same data </a:t>
            </a:r>
            <a:r>
              <a:rPr lang="en-US" dirty="0"/>
              <a:t>type</a:t>
            </a:r>
            <a:endParaRPr lang="en-US" dirty="0" smtClean="0"/>
          </a:p>
          <a:p>
            <a:pPr algn="just"/>
            <a:r>
              <a:rPr lang="en-US" b="1" i="1" dirty="0" smtClean="0"/>
              <a:t>double</a:t>
            </a:r>
            <a:r>
              <a:rPr lang="en-US" i="1" dirty="0" smtClean="0"/>
              <a:t>[] </a:t>
            </a:r>
            <a:r>
              <a:rPr lang="en-US" i="1" dirty="0" err="1" smtClean="0"/>
              <a:t>myList</a:t>
            </a:r>
            <a:r>
              <a:rPr lang="en-US" dirty="0" smtClean="0"/>
              <a:t> : </a:t>
            </a:r>
            <a:r>
              <a:rPr lang="en-US" dirty="0"/>
              <a:t>For example, </a:t>
            </a:r>
            <a:r>
              <a:rPr lang="en-US" dirty="0" smtClean="0"/>
              <a:t>this </a:t>
            </a:r>
            <a:r>
              <a:rPr lang="en-US" dirty="0"/>
              <a:t>code declares a variable </a:t>
            </a:r>
            <a:r>
              <a:rPr lang="en-US" b="1" dirty="0" err="1"/>
              <a:t>myList</a:t>
            </a:r>
            <a:r>
              <a:rPr lang="en-US" b="1" dirty="0"/>
              <a:t> </a:t>
            </a:r>
            <a:r>
              <a:rPr lang="en-US" dirty="0"/>
              <a:t>that references </a:t>
            </a:r>
            <a:r>
              <a:rPr lang="en-US" dirty="0" smtClean="0"/>
              <a:t>an array </a:t>
            </a:r>
            <a:r>
              <a:rPr lang="en-US" dirty="0"/>
              <a:t>of double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15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Unlike declarations for primitive data type variables, the declaration of an array variable </a:t>
            </a:r>
            <a:r>
              <a:rPr lang="en-US" dirty="0" smtClean="0">
                <a:solidFill>
                  <a:srgbClr val="FF0000"/>
                </a:solidFill>
              </a:rPr>
              <a:t>does not </a:t>
            </a:r>
            <a:r>
              <a:rPr lang="en-US" dirty="0">
                <a:solidFill>
                  <a:srgbClr val="FF0000"/>
                </a:solidFill>
              </a:rPr>
              <a:t>allocate</a:t>
            </a:r>
            <a:r>
              <a:rPr lang="en-US" dirty="0"/>
              <a:t> any space in memory for the </a:t>
            </a:r>
            <a:r>
              <a:rPr lang="en-US" dirty="0" smtClean="0"/>
              <a:t>array.</a:t>
            </a:r>
          </a:p>
          <a:p>
            <a:pPr algn="just"/>
            <a:r>
              <a:rPr lang="en-US" dirty="0"/>
              <a:t>It creates only a storage location for the </a:t>
            </a:r>
            <a:r>
              <a:rPr lang="en-US" dirty="0" smtClean="0"/>
              <a:t>reference to </a:t>
            </a:r>
            <a:r>
              <a:rPr lang="en-US" dirty="0"/>
              <a:t>an </a:t>
            </a:r>
            <a:r>
              <a:rPr lang="en-US" dirty="0" smtClean="0"/>
              <a:t>array. </a:t>
            </a:r>
          </a:p>
          <a:p>
            <a:pPr algn="just"/>
            <a:r>
              <a:rPr lang="en-US" dirty="0"/>
              <a:t>If a variable does not contain a reference to an array, the value of the </a:t>
            </a:r>
            <a:r>
              <a:rPr lang="en-US" dirty="0" smtClean="0"/>
              <a:t>variable is </a:t>
            </a:r>
            <a:r>
              <a:rPr lang="en-US" b="1" dirty="0"/>
              <a:t>null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86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You </a:t>
            </a:r>
            <a:r>
              <a:rPr lang="en-US" dirty="0"/>
              <a:t>can create an array by using the </a:t>
            </a:r>
            <a:r>
              <a:rPr lang="en-US" b="1" dirty="0"/>
              <a:t>new </a:t>
            </a:r>
            <a:r>
              <a:rPr lang="en-US" dirty="0"/>
              <a:t>operator and assign </a:t>
            </a:r>
            <a:r>
              <a:rPr lang="en-US" dirty="0" smtClean="0"/>
              <a:t>its reference </a:t>
            </a:r>
            <a:r>
              <a:rPr lang="en-US" dirty="0"/>
              <a:t>to the variable with the following </a:t>
            </a:r>
            <a:r>
              <a:rPr lang="en-US" dirty="0" smtClean="0"/>
              <a:t>syntax:</a:t>
            </a:r>
          </a:p>
          <a:p>
            <a:pPr marL="82296" indent="0" algn="just">
              <a:buNone/>
            </a:pPr>
            <a:r>
              <a:rPr lang="en-US" i="1" dirty="0" err="1"/>
              <a:t>arrayRefVar</a:t>
            </a:r>
            <a:r>
              <a:rPr lang="en-US" i="1" dirty="0"/>
              <a:t> = </a:t>
            </a:r>
            <a:r>
              <a:rPr lang="en-US" b="1" i="1" dirty="0"/>
              <a:t>new </a:t>
            </a:r>
            <a:r>
              <a:rPr lang="en-US" i="1" dirty="0" err="1"/>
              <a:t>elementType</a:t>
            </a:r>
            <a:r>
              <a:rPr lang="en-US" i="1" dirty="0"/>
              <a:t>[</a:t>
            </a:r>
            <a:r>
              <a:rPr lang="en-US" i="1" dirty="0" err="1"/>
              <a:t>arraySize</a:t>
            </a:r>
            <a:r>
              <a:rPr lang="en-US" i="1" dirty="0"/>
              <a:t>];</a:t>
            </a:r>
            <a:endParaRPr lang="en-US" i="1" dirty="0" smtClean="0"/>
          </a:p>
          <a:p>
            <a:pPr algn="just"/>
            <a:r>
              <a:rPr lang="en-US" dirty="0"/>
              <a:t> This statement does two things: (1) it creates an array using </a:t>
            </a:r>
            <a:r>
              <a:rPr lang="en-US" b="1" dirty="0" smtClean="0"/>
              <a:t>new </a:t>
            </a:r>
            <a:r>
              <a:rPr lang="en-US" b="1" dirty="0" err="1" smtClean="0"/>
              <a:t>elementType</a:t>
            </a:r>
            <a:r>
              <a:rPr lang="en-US" b="1" dirty="0" smtClean="0"/>
              <a:t>[</a:t>
            </a:r>
            <a:r>
              <a:rPr lang="en-US" b="1" dirty="0" err="1" smtClean="0"/>
              <a:t>arraySize</a:t>
            </a:r>
            <a:r>
              <a:rPr lang="en-US" b="1" dirty="0"/>
              <a:t>]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(2) it assigns the reference of the newly created array to the </a:t>
            </a:r>
            <a:r>
              <a:rPr lang="en-US" dirty="0" smtClean="0"/>
              <a:t>variable </a:t>
            </a:r>
            <a:r>
              <a:rPr lang="en-US" b="1" dirty="0" err="1" smtClean="0"/>
              <a:t>arrayRefVar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5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Declaring an array variable, creating an array, and assigning the reference of the array </a:t>
            </a:r>
            <a:r>
              <a:rPr lang="en-US" dirty="0" smtClean="0"/>
              <a:t>to the </a:t>
            </a:r>
            <a:r>
              <a:rPr lang="en-US" dirty="0"/>
              <a:t>variable can be combined in one statement </a:t>
            </a:r>
            <a:r>
              <a:rPr lang="en-US" dirty="0" smtClean="0"/>
              <a:t>as: </a:t>
            </a:r>
          </a:p>
          <a:p>
            <a:pPr marL="82296" indent="0">
              <a:buNone/>
            </a:pPr>
            <a:r>
              <a:rPr lang="en-US" dirty="0" err="1" smtClean="0"/>
              <a:t>elementType</a:t>
            </a:r>
            <a:r>
              <a:rPr lang="en-US" dirty="0" smtClean="0"/>
              <a:t>[] </a:t>
            </a:r>
            <a:r>
              <a:rPr lang="en-US" dirty="0" err="1" smtClean="0"/>
              <a:t>arrayRefVar</a:t>
            </a:r>
            <a:r>
              <a:rPr lang="en-US" dirty="0" smtClean="0"/>
              <a:t> = </a:t>
            </a:r>
            <a:r>
              <a:rPr lang="en-US" b="1" dirty="0" smtClean="0"/>
              <a:t>new </a:t>
            </a:r>
            <a:r>
              <a:rPr lang="en-US" dirty="0" err="1" smtClean="0"/>
              <a:t>elementType</a:t>
            </a:r>
            <a:r>
              <a:rPr lang="en-US" dirty="0" smtClean="0"/>
              <a:t>[</a:t>
            </a:r>
            <a:r>
              <a:rPr lang="en-US" dirty="0" err="1" smtClean="0"/>
              <a:t>arraySize</a:t>
            </a:r>
            <a:r>
              <a:rPr lang="en-US" dirty="0" smtClean="0"/>
              <a:t>];</a:t>
            </a:r>
          </a:p>
          <a:p>
            <a:pPr marL="82296" indent="0" algn="ctr">
              <a:buNone/>
            </a:pPr>
            <a:r>
              <a:rPr lang="en-US" b="1" dirty="0" smtClean="0"/>
              <a:t>OR</a:t>
            </a:r>
            <a:endParaRPr lang="en-US" b="1" dirty="0"/>
          </a:p>
          <a:p>
            <a:pPr marL="82296" indent="0">
              <a:buNone/>
            </a:pPr>
            <a:r>
              <a:rPr lang="en-US" dirty="0" err="1"/>
              <a:t>elementType</a:t>
            </a:r>
            <a:r>
              <a:rPr lang="en-US" dirty="0"/>
              <a:t> </a:t>
            </a:r>
            <a:r>
              <a:rPr lang="en-US" dirty="0" err="1"/>
              <a:t>arrayRefVar</a:t>
            </a:r>
            <a:r>
              <a:rPr lang="en-US" dirty="0"/>
              <a:t>[] = </a:t>
            </a:r>
            <a:r>
              <a:rPr lang="en-US" b="1" dirty="0"/>
              <a:t>new </a:t>
            </a:r>
            <a:r>
              <a:rPr lang="en-US" dirty="0" err="1"/>
              <a:t>elementType</a:t>
            </a:r>
            <a:r>
              <a:rPr lang="en-US" dirty="0"/>
              <a:t>[</a:t>
            </a:r>
            <a:r>
              <a:rPr lang="en-US" dirty="0" err="1"/>
              <a:t>arraySize</a:t>
            </a:r>
            <a:r>
              <a:rPr lang="en-US" dirty="0"/>
              <a:t>];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Size can be obtained using </a:t>
            </a:r>
            <a:r>
              <a:rPr lang="en-US" b="1" dirty="0" err="1" smtClean="0"/>
              <a:t>arrayRefVar.length</a:t>
            </a:r>
            <a:endParaRPr lang="en-US" b="1" dirty="0" smtClean="0"/>
          </a:p>
          <a:p>
            <a:pPr algn="just"/>
            <a:r>
              <a:rPr lang="en-US" dirty="0"/>
              <a:t>When an array is created, its elements are assigned the default value of </a:t>
            </a:r>
            <a:r>
              <a:rPr lang="en-US" b="1" dirty="0"/>
              <a:t>0 </a:t>
            </a:r>
            <a:r>
              <a:rPr lang="en-US" dirty="0"/>
              <a:t>for the </a:t>
            </a:r>
            <a:r>
              <a:rPr lang="en-US" dirty="0" smtClean="0"/>
              <a:t>numeric primitive </a:t>
            </a:r>
            <a:r>
              <a:rPr lang="en-US" dirty="0"/>
              <a:t>data types, </a:t>
            </a:r>
            <a:r>
              <a:rPr lang="en-US" b="1" dirty="0"/>
              <a:t>\</a:t>
            </a:r>
            <a:r>
              <a:rPr lang="en-US" b="1" dirty="0" smtClean="0"/>
              <a:t>u0000 (NULL) </a:t>
            </a:r>
            <a:r>
              <a:rPr lang="en-US" dirty="0"/>
              <a:t>for </a:t>
            </a:r>
            <a:r>
              <a:rPr lang="en-US" b="1" dirty="0"/>
              <a:t>char </a:t>
            </a:r>
            <a:r>
              <a:rPr lang="en-US" dirty="0"/>
              <a:t>types, and </a:t>
            </a:r>
            <a:r>
              <a:rPr lang="en-US" b="1" dirty="0"/>
              <a:t>false </a:t>
            </a:r>
            <a:r>
              <a:rPr lang="en-US" dirty="0"/>
              <a:t>for </a:t>
            </a:r>
            <a:r>
              <a:rPr lang="en-US" b="1" dirty="0" err="1"/>
              <a:t>boolean</a:t>
            </a:r>
            <a:r>
              <a:rPr lang="en-US" b="1" dirty="0"/>
              <a:t> </a:t>
            </a:r>
            <a:r>
              <a:rPr lang="en-US" dirty="0"/>
              <a:t>types.</a:t>
            </a:r>
            <a:r>
              <a:rPr lang="en-US" b="1" dirty="0" smtClean="0"/>
              <a:t> </a:t>
            </a:r>
          </a:p>
          <a:p>
            <a:pPr algn="just"/>
            <a:r>
              <a:rPr lang="en-US" dirty="0"/>
              <a:t>Each element in the array is represented using the following syntax, known as an </a:t>
            </a:r>
            <a:r>
              <a:rPr lang="en-US" i="1" dirty="0" smtClean="0"/>
              <a:t>indexed variable: </a:t>
            </a:r>
            <a:r>
              <a:rPr lang="en-US" dirty="0" err="1"/>
              <a:t>arrayRefVar</a:t>
            </a:r>
            <a:r>
              <a:rPr lang="en-US" dirty="0"/>
              <a:t>[index];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50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Java has a shorthand notation, known as the </a:t>
            </a:r>
            <a:r>
              <a:rPr lang="en-US" i="1" dirty="0"/>
              <a:t>array initializer</a:t>
            </a:r>
            <a:r>
              <a:rPr lang="en-US" dirty="0"/>
              <a:t>, which combines the </a:t>
            </a:r>
            <a:r>
              <a:rPr lang="en-US" dirty="0" smtClean="0"/>
              <a:t>declaration, creation</a:t>
            </a:r>
            <a:r>
              <a:rPr lang="en-US" dirty="0"/>
              <a:t>, and initialization of an array in one statement using the following </a:t>
            </a:r>
            <a:r>
              <a:rPr lang="en-US" dirty="0" smtClean="0"/>
              <a:t>syntax: </a:t>
            </a:r>
          </a:p>
          <a:p>
            <a:pPr marL="82296" indent="0">
              <a:buNone/>
            </a:pPr>
            <a:r>
              <a:rPr lang="en-US" i="1" dirty="0" err="1"/>
              <a:t>elementType</a:t>
            </a:r>
            <a:r>
              <a:rPr lang="en-US" i="1" dirty="0"/>
              <a:t>[] </a:t>
            </a:r>
            <a:r>
              <a:rPr lang="en-US" i="1" dirty="0" err="1"/>
              <a:t>arrayRefVar</a:t>
            </a:r>
            <a:r>
              <a:rPr lang="en-US" i="1" dirty="0"/>
              <a:t> = {value0, value1, ..., </a:t>
            </a:r>
            <a:r>
              <a:rPr lang="en-US" i="1" dirty="0" err="1"/>
              <a:t>valuek</a:t>
            </a:r>
            <a:r>
              <a:rPr lang="en-US" i="1" dirty="0" smtClean="0"/>
              <a:t>}; </a:t>
            </a:r>
          </a:p>
          <a:p>
            <a:pPr marL="82296" indent="0">
              <a:buNone/>
            </a:pPr>
            <a:r>
              <a:rPr lang="fr-FR" b="1" dirty="0"/>
              <a:t>double</a:t>
            </a:r>
            <a:r>
              <a:rPr lang="fr-FR" dirty="0"/>
              <a:t>[] </a:t>
            </a:r>
            <a:r>
              <a:rPr lang="fr-FR" dirty="0" err="1"/>
              <a:t>myList</a:t>
            </a:r>
            <a:r>
              <a:rPr lang="fr-FR" dirty="0"/>
              <a:t> = {</a:t>
            </a:r>
            <a:r>
              <a:rPr lang="fr-FR" b="1" dirty="0"/>
              <a:t>1.9</a:t>
            </a:r>
            <a:r>
              <a:rPr lang="fr-FR" dirty="0"/>
              <a:t>, </a:t>
            </a:r>
            <a:r>
              <a:rPr lang="fr-FR" b="1" dirty="0"/>
              <a:t>2.9</a:t>
            </a:r>
            <a:r>
              <a:rPr lang="fr-FR" dirty="0"/>
              <a:t>, </a:t>
            </a:r>
            <a:r>
              <a:rPr lang="fr-FR" b="1" dirty="0"/>
              <a:t>3.4</a:t>
            </a:r>
            <a:r>
              <a:rPr lang="fr-FR" dirty="0"/>
              <a:t>, </a:t>
            </a:r>
            <a:r>
              <a:rPr lang="fr-FR" b="1" dirty="0"/>
              <a:t>3.5</a:t>
            </a:r>
            <a:r>
              <a:rPr lang="fr-FR" dirty="0" smtClean="0"/>
              <a:t>}; </a:t>
            </a:r>
          </a:p>
          <a:p>
            <a:pPr marL="82296" indent="0">
              <a:buNone/>
            </a:pPr>
            <a:r>
              <a:rPr lang="fr-FR" b="1" dirty="0" smtClean="0"/>
              <a:t>                        OR</a:t>
            </a:r>
          </a:p>
          <a:p>
            <a:pPr marL="82296" indent="0">
              <a:buNone/>
            </a:pPr>
            <a:r>
              <a:rPr lang="en-US" b="1" dirty="0"/>
              <a:t>double</a:t>
            </a:r>
            <a:r>
              <a:rPr lang="en-US" dirty="0"/>
              <a:t>[] </a:t>
            </a:r>
            <a:r>
              <a:rPr lang="en-US" dirty="0" err="1"/>
              <a:t>myList</a:t>
            </a:r>
            <a:r>
              <a:rPr lang="en-US" dirty="0"/>
              <a:t> = </a:t>
            </a:r>
            <a:r>
              <a:rPr lang="en-US" b="1" dirty="0"/>
              <a:t>new double</a:t>
            </a:r>
            <a:r>
              <a:rPr lang="en-US" dirty="0"/>
              <a:t>[</a:t>
            </a:r>
            <a:r>
              <a:rPr lang="en-US" b="1" dirty="0"/>
              <a:t>4</a:t>
            </a:r>
            <a:r>
              <a:rPr lang="en-US" dirty="0"/>
              <a:t>];</a:t>
            </a:r>
          </a:p>
          <a:p>
            <a:pPr marL="82296" indent="0">
              <a:buNone/>
            </a:pPr>
            <a:r>
              <a:rPr lang="en-US" dirty="0" err="1"/>
              <a:t>myList</a:t>
            </a:r>
            <a:r>
              <a:rPr lang="en-US" dirty="0"/>
              <a:t>[</a:t>
            </a:r>
            <a:r>
              <a:rPr lang="en-US" b="1" dirty="0"/>
              <a:t>0</a:t>
            </a:r>
            <a:r>
              <a:rPr lang="en-US" dirty="0"/>
              <a:t>] = </a:t>
            </a:r>
            <a:r>
              <a:rPr lang="en-US" b="1" dirty="0"/>
              <a:t>1.9</a:t>
            </a:r>
            <a:r>
              <a:rPr lang="en-US" dirty="0"/>
              <a:t>;</a:t>
            </a:r>
          </a:p>
          <a:p>
            <a:pPr marL="82296" indent="0">
              <a:buNone/>
            </a:pPr>
            <a:r>
              <a:rPr lang="en-US" dirty="0" err="1"/>
              <a:t>myList</a:t>
            </a:r>
            <a:r>
              <a:rPr lang="en-US" dirty="0"/>
              <a:t>[</a:t>
            </a:r>
            <a:r>
              <a:rPr lang="en-US" b="1" dirty="0"/>
              <a:t>1</a:t>
            </a:r>
            <a:r>
              <a:rPr lang="en-US" dirty="0"/>
              <a:t>] = </a:t>
            </a:r>
            <a:r>
              <a:rPr lang="en-US" b="1" dirty="0"/>
              <a:t>2.9</a:t>
            </a:r>
            <a:r>
              <a:rPr lang="en-US" dirty="0" smtClean="0"/>
              <a:t>;</a:t>
            </a:r>
          </a:p>
          <a:p>
            <a:pPr marL="82296" indent="0">
              <a:buNone/>
            </a:pPr>
            <a:r>
              <a:rPr lang="en-US" dirty="0" err="1"/>
              <a:t>myList</a:t>
            </a:r>
            <a:r>
              <a:rPr lang="en-US" dirty="0"/>
              <a:t>[</a:t>
            </a:r>
            <a:r>
              <a:rPr lang="en-US" b="1" dirty="0"/>
              <a:t>2</a:t>
            </a:r>
            <a:r>
              <a:rPr lang="en-US" dirty="0"/>
              <a:t>] = </a:t>
            </a:r>
            <a:r>
              <a:rPr lang="en-US" b="1" dirty="0"/>
              <a:t>3.4</a:t>
            </a:r>
            <a:r>
              <a:rPr lang="en-US" dirty="0"/>
              <a:t>;</a:t>
            </a:r>
          </a:p>
          <a:p>
            <a:pPr marL="82296" indent="0">
              <a:buNone/>
            </a:pPr>
            <a:r>
              <a:rPr lang="en-US" dirty="0" err="1"/>
              <a:t>myList</a:t>
            </a:r>
            <a:r>
              <a:rPr lang="en-US" dirty="0"/>
              <a:t>[</a:t>
            </a:r>
            <a:r>
              <a:rPr lang="en-US" b="1" dirty="0"/>
              <a:t>3</a:t>
            </a:r>
            <a:r>
              <a:rPr lang="en-US" dirty="0"/>
              <a:t>] = </a:t>
            </a:r>
            <a:r>
              <a:rPr lang="en-US" b="1" dirty="0"/>
              <a:t>3.5</a:t>
            </a:r>
            <a:r>
              <a:rPr lang="en-US" dirty="0" smtClean="0"/>
              <a:t>;</a:t>
            </a:r>
          </a:p>
          <a:p>
            <a:r>
              <a:rPr lang="en-US" dirty="0"/>
              <a:t>Splitting it </a:t>
            </a:r>
            <a:r>
              <a:rPr lang="en-US" dirty="0" smtClean="0"/>
              <a:t>would cause </a:t>
            </a:r>
            <a:r>
              <a:rPr lang="en-US" dirty="0"/>
              <a:t>a syntax error. Thus, the next statement is </a:t>
            </a:r>
            <a:r>
              <a:rPr lang="en-US" dirty="0" smtClean="0"/>
              <a:t>wrong: </a:t>
            </a:r>
          </a:p>
          <a:p>
            <a:pPr marL="82296" indent="0">
              <a:buNone/>
            </a:pPr>
            <a:r>
              <a:rPr lang="en-US" b="1" dirty="0" smtClean="0"/>
              <a:t>double</a:t>
            </a:r>
            <a:r>
              <a:rPr lang="en-US" dirty="0"/>
              <a:t>[] </a:t>
            </a:r>
            <a:r>
              <a:rPr lang="en-US" dirty="0" err="1"/>
              <a:t>myList</a:t>
            </a:r>
            <a:r>
              <a:rPr lang="en-US" dirty="0"/>
              <a:t>;</a:t>
            </a:r>
          </a:p>
          <a:p>
            <a:pPr marL="82296" indent="0">
              <a:buNone/>
            </a:pPr>
            <a:r>
              <a:rPr lang="fi-FI" dirty="0"/>
              <a:t>myList = {</a:t>
            </a:r>
            <a:r>
              <a:rPr lang="fi-FI" b="1" dirty="0"/>
              <a:t>1.9</a:t>
            </a:r>
            <a:r>
              <a:rPr lang="fi-FI" dirty="0"/>
              <a:t>, </a:t>
            </a:r>
            <a:r>
              <a:rPr lang="fi-FI" b="1" dirty="0"/>
              <a:t>2.9</a:t>
            </a:r>
            <a:r>
              <a:rPr lang="fi-FI" dirty="0"/>
              <a:t>, </a:t>
            </a:r>
            <a:r>
              <a:rPr lang="fi-FI" b="1" dirty="0"/>
              <a:t>3.4</a:t>
            </a:r>
            <a:r>
              <a:rPr lang="fi-FI" dirty="0"/>
              <a:t>, </a:t>
            </a:r>
            <a:r>
              <a:rPr lang="fi-FI" b="1" dirty="0"/>
              <a:t>3.5</a:t>
            </a:r>
            <a:r>
              <a:rPr lang="fi-FI" dirty="0"/>
              <a:t>};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93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Initializing arrays with input </a:t>
            </a:r>
            <a:r>
              <a:rPr lang="en-US" dirty="0" smtClean="0"/>
              <a:t>values/Initializing </a:t>
            </a:r>
            <a:r>
              <a:rPr lang="en-US" dirty="0"/>
              <a:t>arrays with random </a:t>
            </a:r>
            <a:r>
              <a:rPr lang="en-US" dirty="0" smtClean="0"/>
              <a:t>values </a:t>
            </a:r>
          </a:p>
          <a:p>
            <a:r>
              <a:rPr lang="en-US" dirty="0"/>
              <a:t>Displaying </a:t>
            </a:r>
            <a:r>
              <a:rPr lang="en-US" dirty="0" smtClean="0"/>
              <a:t>arrays</a:t>
            </a:r>
          </a:p>
          <a:p>
            <a:r>
              <a:rPr lang="en-US" dirty="0"/>
              <a:t>Summing all </a:t>
            </a:r>
            <a:r>
              <a:rPr lang="en-US" dirty="0" smtClean="0"/>
              <a:t>elements </a:t>
            </a:r>
          </a:p>
          <a:p>
            <a:r>
              <a:rPr lang="en-US" dirty="0"/>
              <a:t>Finding the largest </a:t>
            </a:r>
            <a:r>
              <a:rPr lang="en-US" dirty="0" smtClean="0"/>
              <a:t>element </a:t>
            </a:r>
          </a:p>
          <a:p>
            <a:r>
              <a:rPr lang="en-US" dirty="0"/>
              <a:t>Finding the smallest index of the largest </a:t>
            </a:r>
            <a:r>
              <a:rPr lang="en-US" dirty="0" smtClean="0"/>
              <a:t>element </a:t>
            </a:r>
          </a:p>
          <a:p>
            <a:r>
              <a:rPr lang="en-US" dirty="0"/>
              <a:t>Random shuffling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58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1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Foreach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Java supports convenient </a:t>
            </a:r>
            <a:r>
              <a:rPr lang="en-US" b="1" dirty="0"/>
              <a:t>for </a:t>
            </a:r>
            <a:r>
              <a:rPr lang="en-US" dirty="0"/>
              <a:t>loop, known as a </a:t>
            </a:r>
            <a:r>
              <a:rPr lang="en-US" i="1" dirty="0" err="1"/>
              <a:t>foreach</a:t>
            </a:r>
            <a:r>
              <a:rPr lang="en-US" i="1" dirty="0"/>
              <a:t> loop</a:t>
            </a:r>
            <a:r>
              <a:rPr lang="en-US" dirty="0"/>
              <a:t>, which enables you to </a:t>
            </a:r>
            <a:r>
              <a:rPr lang="en-US" dirty="0" smtClean="0"/>
              <a:t>traverse the </a:t>
            </a:r>
            <a:r>
              <a:rPr lang="en-US" dirty="0"/>
              <a:t>array sequentially without using an index </a:t>
            </a:r>
            <a:r>
              <a:rPr lang="en-US" dirty="0" smtClean="0"/>
              <a:t>variable. </a:t>
            </a:r>
          </a:p>
          <a:p>
            <a:pPr marL="82296" indent="0">
              <a:buNone/>
            </a:pPr>
            <a:r>
              <a:rPr lang="en-US" b="1" dirty="0"/>
              <a:t>for </a:t>
            </a:r>
            <a:r>
              <a:rPr lang="en-US" dirty="0"/>
              <a:t>(</a:t>
            </a:r>
            <a:r>
              <a:rPr lang="en-US" b="1" dirty="0"/>
              <a:t>double </a:t>
            </a:r>
            <a:r>
              <a:rPr lang="en-US" dirty="0"/>
              <a:t>e: </a:t>
            </a:r>
            <a:r>
              <a:rPr lang="en-US" dirty="0" err="1"/>
              <a:t>myList</a:t>
            </a:r>
            <a:r>
              <a:rPr lang="en-US" dirty="0"/>
              <a:t>) {</a:t>
            </a:r>
          </a:p>
          <a:p>
            <a:pPr marL="82296" indent="0">
              <a:buNone/>
            </a:pPr>
            <a:r>
              <a:rPr lang="en-US" dirty="0" err="1"/>
              <a:t>System.out.println</a:t>
            </a:r>
            <a:r>
              <a:rPr lang="en-US" dirty="0"/>
              <a:t>(e</a:t>
            </a:r>
            <a:r>
              <a:rPr lang="en-US" dirty="0" smtClean="0"/>
              <a:t>); }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4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or Multi-way if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An </a:t>
            </a:r>
            <a:r>
              <a:rPr lang="en-US" b="1" dirty="0"/>
              <a:t>if </a:t>
            </a:r>
            <a:r>
              <a:rPr lang="en-US" dirty="0"/>
              <a:t>statement can be inside another </a:t>
            </a:r>
            <a:r>
              <a:rPr lang="en-US" b="1" dirty="0"/>
              <a:t>if </a:t>
            </a:r>
            <a:r>
              <a:rPr lang="en-US" dirty="0"/>
              <a:t>statement to form a nested </a:t>
            </a:r>
            <a:r>
              <a:rPr lang="en-US" b="1" dirty="0"/>
              <a:t>if </a:t>
            </a:r>
            <a:r>
              <a:rPr lang="en-US" dirty="0"/>
              <a:t>statement</a:t>
            </a:r>
            <a:r>
              <a:rPr lang="en-US" dirty="0" smtClean="0"/>
              <a:t>. </a:t>
            </a:r>
          </a:p>
          <a:p>
            <a:pPr algn="just"/>
            <a:r>
              <a:rPr lang="en-US" dirty="0"/>
              <a:t>The </a:t>
            </a:r>
            <a:r>
              <a:rPr lang="en-US" b="1" dirty="0"/>
              <a:t>if (j &gt; k) </a:t>
            </a:r>
            <a:r>
              <a:rPr lang="en-US" dirty="0"/>
              <a:t>statement is nested inside the </a:t>
            </a:r>
            <a:r>
              <a:rPr lang="en-US" b="1" dirty="0"/>
              <a:t>if (</a:t>
            </a:r>
            <a:r>
              <a:rPr lang="en-US" b="1" dirty="0" err="1"/>
              <a:t>i</a:t>
            </a:r>
            <a:r>
              <a:rPr lang="en-US" b="1" dirty="0"/>
              <a:t> &gt; k) </a:t>
            </a:r>
            <a:r>
              <a:rPr lang="en-US" dirty="0" smtClean="0"/>
              <a:t>statement in the following.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6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77072"/>
            <a:ext cx="5220420" cy="12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Arrays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To copy the contents of one array into another, you have to copy the array’s </a:t>
            </a:r>
            <a:r>
              <a:rPr lang="en-US" dirty="0" smtClean="0"/>
              <a:t>individual elements </a:t>
            </a:r>
            <a:r>
              <a:rPr lang="en-US" dirty="0"/>
              <a:t>into </a:t>
            </a:r>
            <a:r>
              <a:rPr lang="en-US" dirty="0" smtClean="0"/>
              <a:t>the </a:t>
            </a:r>
            <a:r>
              <a:rPr lang="en-US" dirty="0"/>
              <a:t>other array</a:t>
            </a:r>
            <a:r>
              <a:rPr lang="en-US" dirty="0" smtClean="0"/>
              <a:t>.</a:t>
            </a:r>
          </a:p>
          <a:p>
            <a:r>
              <a:rPr lang="en-IN" dirty="0"/>
              <a:t>list2 = list1</a:t>
            </a:r>
            <a:r>
              <a:rPr lang="en-IN" dirty="0" smtClean="0"/>
              <a:t>; - </a:t>
            </a:r>
            <a:r>
              <a:rPr lang="en-US" dirty="0"/>
              <a:t>However, this statement does not copy the contents of the array referenced by </a:t>
            </a:r>
            <a:r>
              <a:rPr lang="en-US" b="1" dirty="0"/>
              <a:t>list1 </a:t>
            </a:r>
            <a:r>
              <a:rPr lang="en-US" dirty="0" smtClean="0"/>
              <a:t>to </a:t>
            </a:r>
            <a:r>
              <a:rPr lang="en-US" b="1" dirty="0" smtClean="0"/>
              <a:t>list2</a:t>
            </a:r>
            <a:r>
              <a:rPr lang="en-US" dirty="0"/>
              <a:t>, but instead merely copies the reference value from </a:t>
            </a:r>
            <a:r>
              <a:rPr lang="en-US" b="1" dirty="0"/>
              <a:t>list1 </a:t>
            </a:r>
            <a:r>
              <a:rPr lang="en-US" dirty="0"/>
              <a:t>to </a:t>
            </a:r>
            <a:r>
              <a:rPr lang="en-US" b="1" dirty="0"/>
              <a:t>list2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60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223044"/>
            <a:ext cx="5585581" cy="22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61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32856"/>
            <a:ext cx="4804381" cy="10384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88008" y="16002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just"/>
            <a:r>
              <a:rPr lang="en-US" dirty="0" smtClean="0"/>
              <a:t>Another approach is to use the </a:t>
            </a:r>
            <a:r>
              <a:rPr lang="en-US" b="1" dirty="0" err="1" smtClean="0"/>
              <a:t>arraycopy</a:t>
            </a:r>
            <a:r>
              <a:rPr lang="en-US" b="1" dirty="0" smtClean="0"/>
              <a:t> </a:t>
            </a:r>
            <a:r>
              <a:rPr lang="en-US" dirty="0" smtClean="0"/>
              <a:t>method in the </a:t>
            </a:r>
            <a:r>
              <a:rPr lang="en-US" b="1" dirty="0" err="1" smtClean="0"/>
              <a:t>java.lang.System</a:t>
            </a:r>
            <a:r>
              <a:rPr lang="en-US" b="1" dirty="0" smtClean="0"/>
              <a:t> </a:t>
            </a:r>
            <a:r>
              <a:rPr lang="en-US" dirty="0" smtClean="0"/>
              <a:t>class to copy arrays instead of using a loop</a:t>
            </a:r>
          </a:p>
          <a:p>
            <a:pPr marL="82296" indent="0" algn="ctr">
              <a:buNone/>
            </a:pPr>
            <a:r>
              <a:rPr lang="en-US" sz="1800" i="1" dirty="0" err="1"/>
              <a:t>arraycopy</a:t>
            </a:r>
            <a:r>
              <a:rPr lang="en-US" sz="1800" i="1" dirty="0"/>
              <a:t>(</a:t>
            </a:r>
            <a:r>
              <a:rPr lang="en-US" sz="1800" i="1" dirty="0" err="1"/>
              <a:t>sourceArray</a:t>
            </a:r>
            <a:r>
              <a:rPr lang="en-US" sz="1800" i="1" dirty="0"/>
              <a:t>, </a:t>
            </a:r>
            <a:r>
              <a:rPr lang="en-US" sz="1800" i="1" dirty="0" err="1"/>
              <a:t>srcPos</a:t>
            </a:r>
            <a:r>
              <a:rPr lang="en-US" sz="1800" i="1" dirty="0"/>
              <a:t>, </a:t>
            </a:r>
            <a:r>
              <a:rPr lang="en-US" sz="1800" i="1" dirty="0" err="1"/>
              <a:t>targetArray</a:t>
            </a:r>
            <a:r>
              <a:rPr lang="en-US" sz="1800" i="1" dirty="0"/>
              <a:t>, </a:t>
            </a:r>
            <a:r>
              <a:rPr lang="en-US" sz="1800" i="1" dirty="0" err="1"/>
              <a:t>tarPos</a:t>
            </a:r>
            <a:r>
              <a:rPr lang="en-US" sz="1800" i="1" dirty="0"/>
              <a:t>, length</a:t>
            </a:r>
            <a:r>
              <a:rPr lang="en-US" sz="1800" i="1" dirty="0" smtClean="0"/>
              <a:t>);</a:t>
            </a:r>
          </a:p>
          <a:p>
            <a:pPr marL="82296" indent="0" algn="ctr">
              <a:buNone/>
            </a:pPr>
            <a:r>
              <a:rPr lang="en-US" sz="1800" i="1" dirty="0" err="1"/>
              <a:t>System.arraycopy</a:t>
            </a:r>
            <a:r>
              <a:rPr lang="en-US" sz="1800" i="1" dirty="0"/>
              <a:t>(</a:t>
            </a:r>
            <a:r>
              <a:rPr lang="en-US" sz="1800" i="1" dirty="0" err="1"/>
              <a:t>sourceArray</a:t>
            </a:r>
            <a:r>
              <a:rPr lang="en-US" sz="1800" i="1" dirty="0"/>
              <a:t>, </a:t>
            </a:r>
            <a:r>
              <a:rPr lang="en-US" sz="1800" b="1" i="1" dirty="0"/>
              <a:t>0</a:t>
            </a:r>
            <a:r>
              <a:rPr lang="en-US" sz="1800" i="1" dirty="0"/>
              <a:t>, </a:t>
            </a:r>
            <a:r>
              <a:rPr lang="en-US" sz="1800" i="1" dirty="0" err="1"/>
              <a:t>targetArray</a:t>
            </a:r>
            <a:r>
              <a:rPr lang="en-US" sz="1800" i="1" dirty="0"/>
              <a:t>, </a:t>
            </a:r>
            <a:r>
              <a:rPr lang="en-US" sz="1800" b="1" i="1" dirty="0"/>
              <a:t>0</a:t>
            </a:r>
            <a:r>
              <a:rPr lang="en-US" sz="1800" i="1" dirty="0"/>
              <a:t>, </a:t>
            </a:r>
            <a:r>
              <a:rPr lang="en-US" sz="1800" i="1" dirty="0" err="1"/>
              <a:t>sourceArray.length</a:t>
            </a:r>
            <a:r>
              <a:rPr lang="en-US" sz="1800" i="1" dirty="0"/>
              <a:t>);</a:t>
            </a:r>
            <a:endParaRPr lang="en-US" sz="1800" i="1" dirty="0" smtClean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55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array to the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passing an array to a method, the reference of the array is passed to the method.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62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104880"/>
            <a:ext cx="6562081" cy="31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array from the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When a method returns an array, the reference of the array is returned</a:t>
            </a:r>
            <a:r>
              <a:rPr lang="en-US" dirty="0" smtClean="0"/>
              <a:t>. </a:t>
            </a:r>
          </a:p>
          <a:p>
            <a:pPr algn="just"/>
            <a:r>
              <a:rPr lang="en-US" dirty="0"/>
              <a:t>You can pass arrays when invoking a method. A method may also return an </a:t>
            </a:r>
            <a:r>
              <a:rPr lang="en-US" dirty="0" smtClean="0"/>
              <a:t>array.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63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7" y="4005064"/>
            <a:ext cx="6483961" cy="1944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672" y="6202399"/>
            <a:ext cx="3437280" cy="5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occurrence of each letter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u="sng" dirty="0" smtClean="0">
                <a:solidFill>
                  <a:srgbClr val="00B050"/>
                </a:solidFill>
              </a:rPr>
              <a:t>CountLettersInArray.java </a:t>
            </a:r>
            <a:endParaRPr lang="en-IN" u="sng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64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86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length arguments list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A variable number of arguments of the same type can be passed to a method </a:t>
            </a:r>
            <a:r>
              <a:rPr lang="en-US" dirty="0" smtClean="0"/>
              <a:t>and </a:t>
            </a:r>
            <a:r>
              <a:rPr lang="en-IN" dirty="0" smtClean="0"/>
              <a:t>treated </a:t>
            </a:r>
            <a:r>
              <a:rPr lang="en-IN" dirty="0"/>
              <a:t>as an array</a:t>
            </a:r>
            <a:r>
              <a:rPr lang="en-IN" dirty="0" smtClean="0"/>
              <a:t>.</a:t>
            </a:r>
          </a:p>
          <a:p>
            <a:pPr algn="just"/>
            <a:r>
              <a:rPr lang="en-US" dirty="0"/>
              <a:t>You can pass a variable number of arguments of the same type to a </a:t>
            </a:r>
            <a:r>
              <a:rPr lang="en-US" dirty="0" smtClean="0"/>
              <a:t>method. </a:t>
            </a:r>
          </a:p>
          <a:p>
            <a:pPr algn="just"/>
            <a:r>
              <a:rPr lang="en-US" dirty="0" smtClean="0"/>
              <a:t>Declared as follows: </a:t>
            </a:r>
          </a:p>
          <a:p>
            <a:pPr marL="82296" indent="0" algn="just">
              <a:buNone/>
            </a:pPr>
            <a:r>
              <a:rPr lang="en-IN" i="1" dirty="0" smtClean="0"/>
              <a:t>             </a:t>
            </a:r>
            <a:r>
              <a:rPr lang="en-IN" i="1" dirty="0" err="1" smtClean="0"/>
              <a:t>typeName</a:t>
            </a:r>
            <a:r>
              <a:rPr lang="en-IN" i="1" dirty="0"/>
              <a:t>... </a:t>
            </a:r>
            <a:r>
              <a:rPr lang="en-IN" i="1" dirty="0" err="1" smtClean="0"/>
              <a:t>parameterName</a:t>
            </a:r>
            <a:endParaRPr lang="en-IN" i="1" dirty="0" smtClean="0"/>
          </a:p>
          <a:p>
            <a:pPr algn="just"/>
            <a:r>
              <a:rPr lang="en-IN" dirty="0"/>
              <a:t>Only </a:t>
            </a:r>
            <a:r>
              <a:rPr lang="en-IN" dirty="0" smtClean="0"/>
              <a:t>one </a:t>
            </a:r>
            <a:r>
              <a:rPr lang="en-US" dirty="0" smtClean="0"/>
              <a:t>variable-length </a:t>
            </a:r>
            <a:r>
              <a:rPr lang="en-US" dirty="0"/>
              <a:t>parameter may be specified in a method, and this parameter must be the </a:t>
            </a:r>
            <a:r>
              <a:rPr lang="en-US" dirty="0" smtClean="0"/>
              <a:t>last parameter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Any </a:t>
            </a:r>
            <a:r>
              <a:rPr lang="en-US" dirty="0"/>
              <a:t>regular parameters must precede </a:t>
            </a:r>
            <a:r>
              <a:rPr lang="en-US" dirty="0" smtClean="0"/>
              <a:t>it. </a:t>
            </a:r>
          </a:p>
          <a:p>
            <a:pPr marL="82296" indent="0" algn="just">
              <a:buNone/>
            </a:pPr>
            <a:r>
              <a:rPr lang="en-IN" i="1" u="sng" dirty="0" smtClean="0">
                <a:solidFill>
                  <a:srgbClr val="00B050"/>
                </a:solidFill>
              </a:rPr>
              <a:t>VarArgsDemo.java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5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array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search and Binary search. </a:t>
            </a:r>
          </a:p>
          <a:p>
            <a:pPr algn="just"/>
            <a:r>
              <a:rPr lang="en-US" dirty="0"/>
              <a:t>If an array is sorted, binary search is more efficient than linear search for finding </a:t>
            </a:r>
            <a:r>
              <a:rPr lang="en-US" dirty="0" smtClean="0"/>
              <a:t>an </a:t>
            </a:r>
            <a:r>
              <a:rPr lang="en-IN" dirty="0" smtClean="0"/>
              <a:t>element </a:t>
            </a:r>
            <a:r>
              <a:rPr lang="en-IN" dirty="0"/>
              <a:t>in the array</a:t>
            </a:r>
            <a:r>
              <a:rPr lang="en-IN" dirty="0" smtClean="0"/>
              <a:t>. </a:t>
            </a:r>
          </a:p>
          <a:p>
            <a:pPr algn="just"/>
            <a:r>
              <a:rPr lang="en-US" dirty="0" smtClean="0"/>
              <a:t>Linear search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66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77" y="4082999"/>
            <a:ext cx="7772941" cy="22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67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20888"/>
            <a:ext cx="4968552" cy="38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array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Sorting, like searching, is a common task in computer programming. </a:t>
            </a:r>
            <a:endParaRPr lang="en-US" dirty="0" smtClean="0"/>
          </a:p>
          <a:p>
            <a:pPr algn="just"/>
            <a:r>
              <a:rPr lang="en-US" dirty="0" smtClean="0"/>
              <a:t>Many different algorithms </a:t>
            </a:r>
            <a:r>
              <a:rPr lang="en-US" dirty="0"/>
              <a:t>have been developed for sorting. </a:t>
            </a:r>
            <a:endParaRPr lang="en-US" dirty="0" smtClean="0"/>
          </a:p>
          <a:p>
            <a:pPr algn="just"/>
            <a:r>
              <a:rPr lang="en-US" dirty="0" smtClean="0"/>
              <a:t>Bubble sort, insertion sort, selection sort, quick sort, merge sort, radix sort etc. </a:t>
            </a:r>
          </a:p>
          <a:p>
            <a:pPr algn="just"/>
            <a:r>
              <a:rPr lang="en-US" u="sng" dirty="0" smtClean="0">
                <a:solidFill>
                  <a:srgbClr val="00B050"/>
                </a:solidFill>
              </a:rPr>
              <a:t>SelectionSort.java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68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6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class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b="1" dirty="0" err="1"/>
              <a:t>java.util.Arrays</a:t>
            </a:r>
            <a:r>
              <a:rPr lang="en-US" b="1" dirty="0"/>
              <a:t> </a:t>
            </a:r>
            <a:r>
              <a:rPr lang="en-US" dirty="0"/>
              <a:t>class contains useful methods for common array </a:t>
            </a:r>
            <a:r>
              <a:rPr lang="en-US" dirty="0" smtClean="0"/>
              <a:t>operations such </a:t>
            </a:r>
            <a:r>
              <a:rPr lang="en-US" dirty="0"/>
              <a:t>as sorting and searching</a:t>
            </a:r>
            <a:r>
              <a:rPr lang="en-US" dirty="0" smtClean="0"/>
              <a:t>.</a:t>
            </a:r>
          </a:p>
          <a:p>
            <a:pPr algn="just"/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69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99" y="3033968"/>
            <a:ext cx="7030801" cy="1482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799" y="4625843"/>
            <a:ext cx="6523021" cy="2237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1702" y="5854895"/>
            <a:ext cx="15533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Binary search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7414291" y="3676928"/>
            <a:ext cx="15533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Sort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07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Random Numbers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</a:t>
            </a:r>
            <a:r>
              <a:rPr lang="en-US" b="1" dirty="0" err="1"/>
              <a:t>Math.random</a:t>
            </a:r>
            <a:r>
              <a:rPr lang="en-US" b="1" dirty="0"/>
              <a:t>() </a:t>
            </a:r>
            <a:r>
              <a:rPr lang="en-US" dirty="0"/>
              <a:t>to obtain a random double value between </a:t>
            </a:r>
            <a:r>
              <a:rPr lang="en-US" b="1" dirty="0"/>
              <a:t>0.0 </a:t>
            </a:r>
            <a:r>
              <a:rPr lang="en-US" dirty="0"/>
              <a:t>and </a:t>
            </a:r>
            <a:r>
              <a:rPr lang="en-US" b="1" dirty="0" smtClean="0"/>
              <a:t>1.0</a:t>
            </a:r>
            <a:r>
              <a:rPr lang="en-US" dirty="0" smtClean="0"/>
              <a:t>, </a:t>
            </a:r>
            <a:r>
              <a:rPr lang="en-IN" dirty="0" smtClean="0"/>
              <a:t>excluding </a:t>
            </a:r>
            <a:r>
              <a:rPr lang="en-IN" b="1" dirty="0"/>
              <a:t>1.0</a:t>
            </a:r>
            <a:r>
              <a:rPr lang="en-IN" dirty="0" smtClean="0"/>
              <a:t>. </a:t>
            </a:r>
          </a:p>
          <a:p>
            <a:r>
              <a:rPr lang="en-IN" u="sng" dirty="0" smtClean="0">
                <a:solidFill>
                  <a:srgbClr val="00B050"/>
                </a:solidFill>
              </a:rPr>
              <a:t>SubtractionQuiz.java</a:t>
            </a:r>
            <a:endParaRPr lang="en-IN" u="sng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24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arguments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b="1" dirty="0"/>
              <a:t>main </a:t>
            </a:r>
            <a:r>
              <a:rPr lang="en-US" dirty="0"/>
              <a:t>method can receive </a:t>
            </a:r>
            <a:r>
              <a:rPr lang="en-US" dirty="0" smtClean="0"/>
              <a:t>string arguments </a:t>
            </a:r>
            <a:r>
              <a:rPr lang="en-US" dirty="0"/>
              <a:t>from the command line</a:t>
            </a:r>
            <a:r>
              <a:rPr lang="en-US" dirty="0" smtClean="0"/>
              <a:t>.</a:t>
            </a:r>
          </a:p>
          <a:p>
            <a:pPr algn="just"/>
            <a:r>
              <a:rPr lang="en-IN" u="sng" dirty="0" smtClean="0">
                <a:solidFill>
                  <a:srgbClr val="00B050"/>
                </a:solidFill>
              </a:rPr>
              <a:t>commandLineArgs.java</a:t>
            </a:r>
            <a:endParaRPr lang="en-IN" u="sng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70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9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dimensional array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An element in a two-dimensional array is accessed through a row and column index</a:t>
            </a:r>
            <a:r>
              <a:rPr lang="en-US" dirty="0" smtClean="0"/>
              <a:t>.</a:t>
            </a:r>
          </a:p>
          <a:p>
            <a:pPr marL="82296" indent="0" algn="ctr">
              <a:buNone/>
            </a:pPr>
            <a:r>
              <a:rPr lang="en-IN" dirty="0" err="1"/>
              <a:t>elementType</a:t>
            </a:r>
            <a:r>
              <a:rPr lang="en-IN" dirty="0"/>
              <a:t>[][] </a:t>
            </a:r>
            <a:r>
              <a:rPr lang="en-IN" dirty="0" err="1"/>
              <a:t>arrayRefVar</a:t>
            </a:r>
            <a:r>
              <a:rPr lang="en-IN" dirty="0"/>
              <a:t>;</a:t>
            </a:r>
          </a:p>
          <a:p>
            <a:pPr marL="82296" indent="0" algn="ctr">
              <a:buNone/>
            </a:pPr>
            <a:r>
              <a:rPr lang="en-US" dirty="0" smtClean="0"/>
              <a:t>OR</a:t>
            </a:r>
            <a:endParaRPr lang="en-IN" dirty="0"/>
          </a:p>
          <a:p>
            <a:pPr marL="82296" indent="0" algn="ctr">
              <a:buNone/>
            </a:pPr>
            <a:r>
              <a:rPr lang="en-US" dirty="0" err="1"/>
              <a:t>elementType</a:t>
            </a:r>
            <a:r>
              <a:rPr lang="en-US" dirty="0"/>
              <a:t> </a:t>
            </a:r>
            <a:r>
              <a:rPr lang="en-US" dirty="0" err="1"/>
              <a:t>arrayRefVar</a:t>
            </a:r>
            <a:r>
              <a:rPr lang="en-US" dirty="0"/>
              <a:t>[][]; </a:t>
            </a: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[][] matrix = new </a:t>
            </a:r>
            <a:r>
              <a:rPr lang="en-US" dirty="0" err="1" smtClean="0"/>
              <a:t>int</a:t>
            </a:r>
            <a:r>
              <a:rPr lang="en-US" dirty="0" smtClean="0"/>
              <a:t>[3][3]; </a:t>
            </a:r>
          </a:p>
          <a:p>
            <a:pPr marL="82296" indent="0">
              <a:buNone/>
            </a:pPr>
            <a:r>
              <a:rPr lang="en-US" dirty="0" err="1"/>
              <a:t>m</a:t>
            </a:r>
            <a:r>
              <a:rPr lang="en-US" dirty="0" err="1" smtClean="0"/>
              <a:t>atrix.length</a:t>
            </a:r>
            <a:r>
              <a:rPr lang="en-US" dirty="0" smtClean="0"/>
              <a:t> gives entire array size</a:t>
            </a:r>
          </a:p>
          <a:p>
            <a:pPr marL="82296" indent="0">
              <a:buNone/>
            </a:pPr>
            <a:r>
              <a:rPr lang="en-US" dirty="0"/>
              <a:t>m</a:t>
            </a:r>
            <a:r>
              <a:rPr lang="en-US" dirty="0" smtClean="0"/>
              <a:t>atrix[0].length gives size of 0</a:t>
            </a:r>
            <a:r>
              <a:rPr lang="en-US" baseline="30000" dirty="0" smtClean="0"/>
              <a:t>th</a:t>
            </a:r>
            <a:r>
              <a:rPr lang="en-US" dirty="0" smtClean="0"/>
              <a:t> row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71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84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row in a two-dimensional array is itself an array.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the rows can have </a:t>
            </a:r>
            <a:r>
              <a:rPr lang="en-US" dirty="0" smtClean="0"/>
              <a:t>different lengths</a:t>
            </a:r>
            <a:r>
              <a:rPr lang="en-US" dirty="0"/>
              <a:t>. An array of this kind is known as a </a:t>
            </a:r>
            <a:r>
              <a:rPr lang="en-US" dirty="0">
                <a:solidFill>
                  <a:srgbClr val="FF0000"/>
                </a:solidFill>
              </a:rPr>
              <a:t>ragged </a:t>
            </a:r>
            <a:r>
              <a:rPr lang="en-US" dirty="0" smtClean="0">
                <a:solidFill>
                  <a:srgbClr val="FF0000"/>
                </a:solidFill>
              </a:rPr>
              <a:t>array.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72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351470"/>
            <a:ext cx="5155921" cy="19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don’t know the values in a ragged array in advance, but do know the sizes—say, </a:t>
            </a:r>
            <a:r>
              <a:rPr lang="en-US" dirty="0" smtClean="0"/>
              <a:t>the same </a:t>
            </a:r>
            <a:r>
              <a:rPr lang="en-US" dirty="0"/>
              <a:t>as before—you can create a </a:t>
            </a:r>
            <a:r>
              <a:rPr lang="en-US" dirty="0">
                <a:solidFill>
                  <a:srgbClr val="FF0000"/>
                </a:solidFill>
              </a:rPr>
              <a:t>ragged array </a:t>
            </a:r>
            <a:r>
              <a:rPr lang="en-US" dirty="0"/>
              <a:t>using the following syntax</a:t>
            </a:r>
            <a:endParaRPr lang="en-US" dirty="0" smtClean="0"/>
          </a:p>
          <a:p>
            <a:pPr marL="82296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73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933056"/>
            <a:ext cx="4023181" cy="1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Passing two – d array to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When passing a two-dimensional array to a method, the reference of the array </a:t>
            </a:r>
            <a:r>
              <a:rPr lang="en-US" dirty="0" smtClean="0"/>
              <a:t>is </a:t>
            </a:r>
            <a:r>
              <a:rPr lang="en-IN" dirty="0" smtClean="0"/>
              <a:t>passed </a:t>
            </a:r>
            <a:r>
              <a:rPr lang="en-IN" dirty="0"/>
              <a:t>to the method</a:t>
            </a:r>
            <a:r>
              <a:rPr lang="en-IN" dirty="0" smtClean="0"/>
              <a:t>. </a:t>
            </a:r>
          </a:p>
          <a:p>
            <a:pPr algn="just"/>
            <a:r>
              <a:rPr lang="en-IN" u="sng" dirty="0" smtClean="0">
                <a:solidFill>
                  <a:srgbClr val="00B050"/>
                </a:solidFill>
              </a:rPr>
              <a:t>PassTwoDimensionalArray.java</a:t>
            </a:r>
          </a:p>
          <a:p>
            <a:pPr algn="just"/>
            <a:r>
              <a:rPr lang="en-US" dirty="0" smtClean="0"/>
              <a:t>Multi dimensional array </a:t>
            </a:r>
          </a:p>
          <a:p>
            <a:pPr marL="82296" indent="0" algn="ctr">
              <a:buNone/>
            </a:pPr>
            <a:r>
              <a:rPr lang="en-IN" sz="2800" b="1" i="1" dirty="0" smtClean="0"/>
              <a:t>double</a:t>
            </a:r>
            <a:r>
              <a:rPr lang="en-IN" sz="2800" i="1" dirty="0"/>
              <a:t>[][][] scores = </a:t>
            </a:r>
            <a:r>
              <a:rPr lang="en-IN" sz="2800" b="1" i="1" dirty="0"/>
              <a:t>new double</a:t>
            </a:r>
            <a:r>
              <a:rPr lang="en-IN" sz="2800" i="1" dirty="0"/>
              <a:t>[</a:t>
            </a:r>
            <a:r>
              <a:rPr lang="en-IN" sz="2800" b="1" i="1" dirty="0"/>
              <a:t>6</a:t>
            </a:r>
            <a:r>
              <a:rPr lang="en-IN" sz="2800" i="1" dirty="0"/>
              <a:t>][</a:t>
            </a:r>
            <a:r>
              <a:rPr lang="en-IN" sz="2800" b="1" i="1" dirty="0"/>
              <a:t>5</a:t>
            </a:r>
            <a:r>
              <a:rPr lang="en-IN" sz="2800" i="1" dirty="0"/>
              <a:t>][</a:t>
            </a:r>
            <a:r>
              <a:rPr lang="en-IN" sz="2800" b="1" i="1" dirty="0"/>
              <a:t>2</a:t>
            </a:r>
            <a:r>
              <a:rPr lang="en-IN" sz="2800" i="1" dirty="0"/>
              <a:t>];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74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7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dimensional array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75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Body Mass Index (BMI)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BMI =  weigh in KG/ (height in meters)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IN" u="sng" dirty="0" smtClean="0">
                <a:solidFill>
                  <a:srgbClr val="00B050"/>
                </a:solidFill>
              </a:rPr>
              <a:t>ComputeAndInterpretBMI.java</a:t>
            </a:r>
            <a:endParaRPr lang="en-IN" u="sng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8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69" y="2787080"/>
            <a:ext cx="4368943" cy="15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logical operators </a:t>
            </a:r>
            <a:r>
              <a:rPr lang="en-US" b="1" dirty="0"/>
              <a:t>!</a:t>
            </a:r>
            <a:r>
              <a:rPr lang="en-US" dirty="0"/>
              <a:t>, </a:t>
            </a:r>
            <a:r>
              <a:rPr lang="en-US" b="1" dirty="0"/>
              <a:t>&amp;&amp;</a:t>
            </a:r>
            <a:r>
              <a:rPr lang="en-US" dirty="0"/>
              <a:t>, </a:t>
            </a:r>
            <a:r>
              <a:rPr lang="en-US" b="1" dirty="0"/>
              <a:t>||</a:t>
            </a:r>
            <a:r>
              <a:rPr lang="en-US" dirty="0"/>
              <a:t>, and </a:t>
            </a:r>
            <a:r>
              <a:rPr lang="en-US" b="1" dirty="0"/>
              <a:t>^ </a:t>
            </a:r>
            <a:r>
              <a:rPr lang="en-US" dirty="0"/>
              <a:t>can be used to create a compound </a:t>
            </a:r>
            <a:r>
              <a:rPr lang="en-US" dirty="0" smtClean="0"/>
              <a:t>Boolean </a:t>
            </a:r>
            <a:r>
              <a:rPr lang="en-IN" dirty="0" smtClean="0"/>
              <a:t>expression.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Object Oriented Programming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B6DC-8895-46CC-8A3E-2CE9DCF8C135}" type="slidenum">
              <a:rPr lang="en-IN" smtClean="0"/>
              <a:t>9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77072"/>
            <a:ext cx="4023181" cy="16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1415</TotalTime>
  <Words>3050</Words>
  <Application>Microsoft Office PowerPoint</Application>
  <PresentationFormat>On-screen Show (4:3)</PresentationFormat>
  <Paragraphs>444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 Unicode MS</vt:lpstr>
      <vt:lpstr>Arial</vt:lpstr>
      <vt:lpstr>Calibri</vt:lpstr>
      <vt:lpstr>Gill Sans MT</vt:lpstr>
      <vt:lpstr>GoudySansStd-Book</vt:lpstr>
      <vt:lpstr>LucidaSansTypewriterStd</vt:lpstr>
      <vt:lpstr>LucidaSansTypewriterStd-Bd</vt:lpstr>
      <vt:lpstr>LucidaSansTypewriterStd-Obl</vt:lpstr>
      <vt:lpstr>Verdana</vt:lpstr>
      <vt:lpstr>Wingdings 2</vt:lpstr>
      <vt:lpstr>Solstice</vt:lpstr>
      <vt:lpstr>Selections </vt:lpstr>
      <vt:lpstr>Boolean data type</vt:lpstr>
      <vt:lpstr>If (one-way) statement</vt:lpstr>
      <vt:lpstr>Cont.</vt:lpstr>
      <vt:lpstr>Two-way if else</vt:lpstr>
      <vt:lpstr>Nested or Multi-way if</vt:lpstr>
      <vt:lpstr>Generating Random Numbers</vt:lpstr>
      <vt:lpstr>Computing Body Mass Index (BMI)</vt:lpstr>
      <vt:lpstr>Logical Operators</vt:lpstr>
      <vt:lpstr>PowerPoint Presentation</vt:lpstr>
      <vt:lpstr>Cont.</vt:lpstr>
      <vt:lpstr>Switch statement</vt:lpstr>
      <vt:lpstr>Conditional Expression</vt:lpstr>
      <vt:lpstr>Operator Precedence and Associativity</vt:lpstr>
      <vt:lpstr>PowerPoint Presentation</vt:lpstr>
      <vt:lpstr>Mathematical functions</vt:lpstr>
      <vt:lpstr>Cont.</vt:lpstr>
      <vt:lpstr>Character data type</vt:lpstr>
      <vt:lpstr>Cont. </vt:lpstr>
      <vt:lpstr>Cont. </vt:lpstr>
      <vt:lpstr>Escape Sequence for special characters</vt:lpstr>
      <vt:lpstr>Casting between character and numeric type</vt:lpstr>
      <vt:lpstr>Comparing and Testing Character</vt:lpstr>
      <vt:lpstr>Cont. </vt:lpstr>
      <vt:lpstr>String</vt:lpstr>
      <vt:lpstr>Cont.</vt:lpstr>
      <vt:lpstr>Reading a string from the console </vt:lpstr>
      <vt:lpstr>Reading single character </vt:lpstr>
      <vt:lpstr>String Comparison</vt:lpstr>
      <vt:lpstr>Obtain substring</vt:lpstr>
      <vt:lpstr>Finding a Character or a Substring in a String</vt:lpstr>
      <vt:lpstr>Conversion between strings and numbers</vt:lpstr>
      <vt:lpstr>Cont. </vt:lpstr>
      <vt:lpstr>Formatting console output</vt:lpstr>
      <vt:lpstr>Cont.</vt:lpstr>
      <vt:lpstr>Cont.</vt:lpstr>
      <vt:lpstr>Cont.</vt:lpstr>
      <vt:lpstr>Loops</vt:lpstr>
      <vt:lpstr>While</vt:lpstr>
      <vt:lpstr>Do…while </vt:lpstr>
      <vt:lpstr>For loop </vt:lpstr>
      <vt:lpstr>Which loop to use? </vt:lpstr>
      <vt:lpstr>Break and Continue</vt:lpstr>
      <vt:lpstr>Methods</vt:lpstr>
      <vt:lpstr>Defining method</vt:lpstr>
      <vt:lpstr>Modularizing Code</vt:lpstr>
      <vt:lpstr>Overloading methods</vt:lpstr>
      <vt:lpstr>Cont.</vt:lpstr>
      <vt:lpstr>Scope of Variables</vt:lpstr>
      <vt:lpstr>PowerPoint Presentation</vt:lpstr>
      <vt:lpstr>Cont.</vt:lpstr>
      <vt:lpstr>Single Dimensional Array</vt:lpstr>
      <vt:lpstr>Cont.</vt:lpstr>
      <vt:lpstr>Cont.</vt:lpstr>
      <vt:lpstr>Cont.</vt:lpstr>
      <vt:lpstr>Cont.</vt:lpstr>
      <vt:lpstr>Initializing Array</vt:lpstr>
      <vt:lpstr>Processing Array</vt:lpstr>
      <vt:lpstr>Foreach loop</vt:lpstr>
      <vt:lpstr>Copying Arrays</vt:lpstr>
      <vt:lpstr>Cont.</vt:lpstr>
      <vt:lpstr>Passing array to the method</vt:lpstr>
      <vt:lpstr>Returning array from the method</vt:lpstr>
      <vt:lpstr>Counting occurrence of each letter</vt:lpstr>
      <vt:lpstr>Variable length arguments list</vt:lpstr>
      <vt:lpstr>Searching array</vt:lpstr>
      <vt:lpstr>Cont.</vt:lpstr>
      <vt:lpstr>Sorting array</vt:lpstr>
      <vt:lpstr>Array class</vt:lpstr>
      <vt:lpstr>Command line arguments</vt:lpstr>
      <vt:lpstr>Multi dimensional array</vt:lpstr>
      <vt:lpstr>Cont.</vt:lpstr>
      <vt:lpstr>PowerPoint Presentation</vt:lpstr>
      <vt:lpstr>Passing two – d array to methods</vt:lpstr>
      <vt:lpstr>Multi dimensional array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with Java</dc:title>
  <dc:creator>admin</dc:creator>
  <cp:lastModifiedBy>admin</cp:lastModifiedBy>
  <cp:revision>337</cp:revision>
  <dcterms:created xsi:type="dcterms:W3CDTF">2019-11-23T03:40:09Z</dcterms:created>
  <dcterms:modified xsi:type="dcterms:W3CDTF">2020-04-16T12:46:39Z</dcterms:modified>
</cp:coreProperties>
</file>