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97" r:id="rId25"/>
    <p:sldId id="280" r:id="rId26"/>
    <p:sldId id="282" r:id="rId27"/>
    <p:sldId id="283" r:id="rId28"/>
    <p:sldId id="281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9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3351A-04E6-4458-9B61-69D0C55F35D2}" type="datetimeFigureOut">
              <a:rPr lang="en-IN" smtClean="0"/>
              <a:t>16-04-2020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FE7F98-02B6-40F1-925A-A99E080DCB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956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E7F98-02B6-40F1-925A-A99E080DCBDA}" type="slidenum">
              <a:rPr lang="en-IN" smtClean="0"/>
              <a:t>54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4572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7B68-5F83-4275-9C98-227D59BB006B}" type="datetime1">
              <a:rPr lang="en-IN" smtClean="0"/>
              <a:t>16-04-2020</a:t>
            </a:fld>
            <a:endParaRPr lang="en-IN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BE65-C69C-46CA-A800-A0E44DB65212}" type="datetime1">
              <a:rPr lang="en-IN" smtClean="0"/>
              <a:t>16-04-2020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CB26-0BA1-45A2-937E-C639F158477B}" type="datetime1">
              <a:rPr lang="en-IN" smtClean="0"/>
              <a:t>16-04-2020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389CE-7A49-4BB0-8AAA-5AF1CB0DCB27}" type="datetime1">
              <a:rPr lang="en-IN" smtClean="0"/>
              <a:t>16-04-2020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952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B59D-05BB-457E-9CD3-CD238F3FEE1A}" type="datetime1">
              <a:rPr lang="en-IN" smtClean="0"/>
              <a:t>16-04-2020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A2-97B1-49D8-8914-0ED024BBAE7B}" type="datetime1">
              <a:rPr lang="en-IN" smtClean="0"/>
              <a:t>16-04-2020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1381-D727-47CA-97B0-287304501C67}" type="datetime1">
              <a:rPr lang="en-IN" smtClean="0"/>
              <a:t>16-04-2020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A4DA-4EA7-4A97-A4E8-35C0E4F02207}" type="datetime1">
              <a:rPr lang="en-IN" smtClean="0"/>
              <a:t>16-04-2020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B8D69-C3BA-4149-868B-3347B1D46570}" type="datetime1">
              <a:rPr lang="en-IN" smtClean="0"/>
              <a:t>16-04-2020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07EF3-149F-4EBE-B29C-EE0B9E2136CE}" type="datetime1">
              <a:rPr lang="en-IN" smtClean="0"/>
              <a:t>16-04-2020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2C83-1D8C-46F4-9866-861A1C9D91F6}" type="datetime1">
              <a:rPr lang="en-IN" smtClean="0"/>
              <a:t>16-04-2020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3C63-DCE8-4D1E-BFC1-D911BA216BDB}" type="datetime1">
              <a:rPr lang="en-IN" smtClean="0"/>
              <a:t>16-04-2020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C114B2B-C30C-4486-A359-10CF525592B2}" type="datetime1">
              <a:rPr lang="en-IN" smtClean="0"/>
              <a:t>16-04-2020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 of Computer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3352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What is Computer ?</a:t>
            </a:r>
          </a:p>
          <a:p>
            <a:pPr marL="82296" indent="0" algn="just">
              <a:buNone/>
            </a:pPr>
            <a:r>
              <a:rPr lang="en-US" dirty="0"/>
              <a:t>A computer is an electronic device that stores and processes data. </a:t>
            </a:r>
            <a:r>
              <a:rPr lang="en-US" dirty="0" smtClean="0"/>
              <a:t>It includes </a:t>
            </a:r>
            <a:r>
              <a:rPr lang="en-US" dirty="0" smtClean="0">
                <a:solidFill>
                  <a:srgbClr val="FF0000"/>
                </a:solidFill>
              </a:rPr>
              <a:t>hardware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software</a:t>
            </a:r>
            <a:r>
              <a:rPr lang="en-US" dirty="0" smtClean="0"/>
              <a:t> both.  It consists of…. </a:t>
            </a:r>
          </a:p>
          <a:p>
            <a:pPr marL="82296" indent="0" algn="just">
              <a:buNone/>
            </a:pPr>
            <a:r>
              <a:rPr lang="en-US" dirty="0"/>
              <a:t> A central processing unit (CPU) ■ Memory (main memory) ■ Storage devices (such as disks and CDs) ■ Input devices (such as the mouse and keyboard) ■ Output devices (such as monitors and printers) ■ Communication devices (such as modems and network interface cards) </a:t>
            </a:r>
            <a:endParaRPr lang="en-US" dirty="0" smtClean="0"/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8239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Languages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High-level languages represent a giant leap towards easier programming.</a:t>
            </a:r>
          </a:p>
          <a:p>
            <a:r>
              <a:rPr lang="en-US" dirty="0"/>
              <a:t>The syntax of HL languages is similar to English. </a:t>
            </a:r>
          </a:p>
          <a:p>
            <a:r>
              <a:rPr lang="en-US" dirty="0"/>
              <a:t>Historically, we divide HL languages into two groups:</a:t>
            </a:r>
          </a:p>
          <a:p>
            <a:pPr lvl="1"/>
            <a:r>
              <a:rPr lang="en-US" dirty="0"/>
              <a:t>Procedural languages</a:t>
            </a:r>
          </a:p>
          <a:p>
            <a:pPr lvl="1"/>
            <a:r>
              <a:rPr lang="en-US" dirty="0"/>
              <a:t>Object-Oriented languages (OOP)</a:t>
            </a:r>
          </a:p>
          <a:p>
            <a:pPr marL="82296" indent="0">
              <a:buNone/>
            </a:pP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705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Procedural Languages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Early high-level languages are typically called procedural languages.</a:t>
            </a:r>
          </a:p>
          <a:p>
            <a:pPr algn="just"/>
            <a:r>
              <a:rPr lang="en-US" dirty="0"/>
              <a:t>Procedural languages are characterized by sequential sets of linear commands. The focus of such languages is on </a:t>
            </a:r>
            <a:r>
              <a:rPr lang="en-US" i="1" dirty="0"/>
              <a:t>structure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Examples include C, COBOL, Fortran, LISP, Perl, HTML, VBScript</a:t>
            </a:r>
          </a:p>
          <a:p>
            <a:pPr marL="82296" indent="0">
              <a:buNone/>
            </a:pP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028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Oriented Languages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dirty="0"/>
              <a:t>Most object-oriented languages are high-level </a:t>
            </a:r>
            <a:r>
              <a:rPr lang="en-US" dirty="0" smtClean="0"/>
              <a:t>languages</a:t>
            </a:r>
            <a:r>
              <a:rPr lang="en-US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dirty="0"/>
              <a:t>The focus of OOP languages is not on structure, but on </a:t>
            </a:r>
            <a:r>
              <a:rPr lang="en-US" i="1" dirty="0"/>
              <a:t>modeling data</a:t>
            </a:r>
            <a:r>
              <a:rPr lang="en-US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dirty="0"/>
              <a:t>Programmers code using “blueprints” of data models called </a:t>
            </a:r>
            <a:r>
              <a:rPr lang="en-US" i="1" dirty="0"/>
              <a:t>classes</a:t>
            </a:r>
            <a:r>
              <a:rPr lang="en-US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dirty="0"/>
              <a:t>Examples of OOP languages include C++, Visual </a:t>
            </a:r>
            <a:r>
              <a:rPr lang="en-US" dirty="0" smtClean="0"/>
              <a:t>Basic.NET,  C# , Java</a:t>
            </a:r>
            <a:r>
              <a:rPr lang="en-US" dirty="0"/>
              <a:t> </a:t>
            </a:r>
            <a:r>
              <a:rPr lang="en-US" dirty="0" smtClean="0"/>
              <a:t>etc. </a:t>
            </a:r>
            <a:endParaRPr lang="en-US" dirty="0"/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217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Regardless of the HL Language, all HL programs need to be translated to machine code so that a computer can process the program.</a:t>
            </a:r>
          </a:p>
          <a:p>
            <a:pPr algn="just"/>
            <a:r>
              <a:rPr lang="en-US" dirty="0"/>
              <a:t>Some programs are translated using a </a:t>
            </a:r>
            <a:r>
              <a:rPr lang="en-US" b="1" dirty="0"/>
              <a:t>compiler</a:t>
            </a:r>
            <a:r>
              <a:rPr lang="en-US" dirty="0"/>
              <a:t>. When programs are compiled, they are translated all at once. Compiled programs typically execute more quickly than interpreted programs, but have a slower translation speed</a:t>
            </a:r>
            <a:r>
              <a:rPr lang="en-US" dirty="0" smtClean="0"/>
              <a:t>. Ex. C, C++</a:t>
            </a:r>
            <a:endParaRPr lang="en-US" dirty="0"/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596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Some programs are translated using an </a:t>
            </a:r>
            <a:r>
              <a:rPr lang="en-US" b="1" dirty="0"/>
              <a:t>interpreter</a:t>
            </a:r>
            <a:r>
              <a:rPr lang="en-US" dirty="0"/>
              <a:t>. Such programs are translated line-by-line instead of all at once (like compiled programs). </a:t>
            </a:r>
            <a:endParaRPr lang="en-US" dirty="0" smtClean="0"/>
          </a:p>
          <a:p>
            <a:pPr algn="just"/>
            <a:r>
              <a:rPr lang="en-US" dirty="0" smtClean="0"/>
              <a:t>Interpreted </a:t>
            </a:r>
            <a:r>
              <a:rPr lang="en-US" dirty="0"/>
              <a:t>programs generally translate quicker than compiled programs, but have a slower execution speed</a:t>
            </a:r>
            <a:r>
              <a:rPr lang="en-US" dirty="0" smtClean="0"/>
              <a:t>. Ex. Python, Ruby etc. </a:t>
            </a:r>
            <a:endParaRPr lang="en-US" dirty="0"/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026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15</a:t>
            </a:fld>
            <a:endParaRPr lang="en-IN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84784"/>
            <a:ext cx="7632848" cy="396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964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System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The operating system (OS) is the most important program that runs on a computer.</a:t>
            </a:r>
          </a:p>
          <a:p>
            <a:pPr algn="just"/>
            <a:r>
              <a:rPr lang="en-US" dirty="0"/>
              <a:t>The OS manages and controls a computer’s activities.</a:t>
            </a:r>
          </a:p>
          <a:p>
            <a:pPr algn="just"/>
            <a:r>
              <a:rPr lang="en-US" dirty="0"/>
              <a:t>The major tasks of an operating system are as follows:</a:t>
            </a:r>
          </a:p>
          <a:p>
            <a:pPr marL="628650" indent="182563">
              <a:buNone/>
            </a:pPr>
            <a:r>
              <a:rPr lang="en-US" sz="2400" dirty="0"/>
              <a:t>■</a:t>
            </a:r>
            <a:r>
              <a:rPr lang="en-US" dirty="0"/>
              <a:t> </a:t>
            </a:r>
            <a:r>
              <a:rPr lang="en-US" sz="2400" dirty="0"/>
              <a:t>Controlling and monitoring system activities</a:t>
            </a:r>
          </a:p>
          <a:p>
            <a:pPr marL="628650" indent="182563">
              <a:buNone/>
            </a:pPr>
            <a:r>
              <a:rPr lang="en-US" sz="2400" dirty="0"/>
              <a:t>■ </a:t>
            </a:r>
            <a:r>
              <a:rPr lang="en-US" sz="2400" dirty="0" smtClean="0"/>
              <a:t> Allocating </a:t>
            </a:r>
            <a:r>
              <a:rPr lang="en-US" sz="2400" dirty="0"/>
              <a:t>and assigning system resources</a:t>
            </a:r>
          </a:p>
          <a:p>
            <a:pPr marL="628650" indent="182563">
              <a:buNone/>
            </a:pPr>
            <a:r>
              <a:rPr lang="en-IN" sz="2400" dirty="0"/>
              <a:t>■ </a:t>
            </a:r>
            <a:r>
              <a:rPr lang="en-IN" sz="2400" dirty="0" smtClean="0"/>
              <a:t> Scheduling </a:t>
            </a:r>
            <a:r>
              <a:rPr lang="en-IN" sz="2400" dirty="0"/>
              <a:t>operations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292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17</a:t>
            </a:fld>
            <a:endParaRPr lang="en-IN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40768"/>
            <a:ext cx="3240360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207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Language Specification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Computer languages have strict rules of usage. If you do not follow the rules when writing </a:t>
            </a:r>
            <a:r>
              <a:rPr lang="en-US" dirty="0" smtClean="0"/>
              <a:t>a program</a:t>
            </a:r>
            <a:r>
              <a:rPr lang="en-US" dirty="0"/>
              <a:t>, the computer will not be able to </a:t>
            </a:r>
            <a:r>
              <a:rPr lang="en-US" dirty="0" smtClean="0"/>
              <a:t>understand it. </a:t>
            </a:r>
          </a:p>
          <a:p>
            <a:pPr algn="just"/>
            <a:r>
              <a:rPr lang="en-US" dirty="0"/>
              <a:t>The </a:t>
            </a:r>
            <a:r>
              <a:rPr lang="en-US" i="1" dirty="0"/>
              <a:t>Java language specification </a:t>
            </a:r>
            <a:r>
              <a:rPr lang="en-US" dirty="0"/>
              <a:t>is a technical definition of the Java </a:t>
            </a:r>
            <a:r>
              <a:rPr lang="en-US" dirty="0" smtClean="0"/>
              <a:t>programming language’s </a:t>
            </a:r>
            <a:r>
              <a:rPr lang="en-US" dirty="0"/>
              <a:t>syntax and semantics. </a:t>
            </a:r>
            <a:endParaRPr lang="en-US" dirty="0" smtClean="0"/>
          </a:p>
          <a:p>
            <a:pPr algn="just"/>
            <a:r>
              <a:rPr lang="en-US" dirty="0" smtClean="0"/>
              <a:t>You </a:t>
            </a:r>
            <a:r>
              <a:rPr lang="en-US" dirty="0"/>
              <a:t>can find the complete Java language specification </a:t>
            </a:r>
            <a:r>
              <a:rPr lang="en-US" dirty="0" smtClean="0"/>
              <a:t>at </a:t>
            </a:r>
            <a:r>
              <a:rPr lang="en-IN" i="1" dirty="0" smtClean="0"/>
              <a:t>http</a:t>
            </a:r>
            <a:r>
              <a:rPr lang="en-IN" i="1" dirty="0"/>
              <a:t>://docs.oracle.com/javase/specs</a:t>
            </a:r>
            <a:r>
              <a:rPr lang="en-IN" i="1" dirty="0" smtClean="0"/>
              <a:t>/</a:t>
            </a:r>
            <a:endParaRPr lang="en-IN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617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</a:t>
            </a:r>
            <a:r>
              <a:rPr lang="en-US" i="1" dirty="0"/>
              <a:t>application program interface (API)</a:t>
            </a:r>
            <a:r>
              <a:rPr lang="en-US" dirty="0"/>
              <a:t>, also known as </a:t>
            </a:r>
            <a:r>
              <a:rPr lang="en-US" i="1" dirty="0"/>
              <a:t>library</a:t>
            </a:r>
            <a:r>
              <a:rPr lang="en-US" dirty="0"/>
              <a:t>, contains </a:t>
            </a:r>
            <a:r>
              <a:rPr lang="en-US" dirty="0" smtClean="0"/>
              <a:t>predefined classes </a:t>
            </a:r>
            <a:r>
              <a:rPr lang="en-US" dirty="0"/>
              <a:t>and interfaces for developing Java programs.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API is still expanding. </a:t>
            </a:r>
            <a:endParaRPr lang="en-US" dirty="0" smtClean="0"/>
          </a:p>
          <a:p>
            <a:pPr algn="just"/>
            <a:r>
              <a:rPr lang="en-US" dirty="0" smtClean="0"/>
              <a:t>You can view </a:t>
            </a:r>
            <a:r>
              <a:rPr lang="en-US" dirty="0"/>
              <a:t>and download the latest version of the Java API at </a:t>
            </a:r>
            <a:r>
              <a:rPr lang="en-US" i="1" dirty="0"/>
              <a:t>http://download.java.net/jdk8/docs/api</a:t>
            </a:r>
            <a:r>
              <a:rPr lang="en-US" i="1" dirty="0" smtClean="0"/>
              <a:t>/</a:t>
            </a:r>
            <a:endParaRPr lang="en-IN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685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</a:t>
            </a:r>
            <a:r>
              <a:rPr lang="en-US" dirty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CPU has </a:t>
            </a:r>
            <a:r>
              <a:rPr lang="en-US" dirty="0" smtClean="0">
                <a:solidFill>
                  <a:srgbClr val="FF0000"/>
                </a:solidFill>
              </a:rPr>
              <a:t>two parts</a:t>
            </a:r>
            <a:r>
              <a:rPr lang="en-US" dirty="0" smtClean="0"/>
              <a:t>: Control Unit and Arithmetic Logic Unit.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Internal clock </a:t>
            </a:r>
            <a:r>
              <a:rPr lang="en-US" dirty="0" smtClean="0"/>
              <a:t>which emits electronic pulses at constant rate that controls and synchronizes the operations. 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Clock speed </a:t>
            </a:r>
            <a:r>
              <a:rPr lang="en-US" dirty="0" smtClean="0"/>
              <a:t>is measured in hertz. 1 hertz means 1 pulse in 1 second. The speed is in MHz, GHz (3.6/3.7 GHz latest) 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CPU core</a:t>
            </a:r>
            <a:r>
              <a:rPr lang="en-US" dirty="0" smtClean="0"/>
              <a:t>: that performs reading and executing instructions. 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109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Editions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It comes </a:t>
            </a:r>
            <a:r>
              <a:rPr lang="en-IN" dirty="0" smtClean="0"/>
              <a:t>in three </a:t>
            </a:r>
            <a:r>
              <a:rPr lang="en-IN" dirty="0"/>
              <a:t>editions:</a:t>
            </a:r>
          </a:p>
          <a:p>
            <a:pPr marL="536575" indent="0" algn="just">
              <a:buNone/>
            </a:pPr>
            <a:r>
              <a:rPr lang="en-IN" sz="2200" dirty="0"/>
              <a:t>■</a:t>
            </a:r>
            <a:r>
              <a:rPr lang="en-IN" dirty="0"/>
              <a:t> </a:t>
            </a:r>
            <a:r>
              <a:rPr lang="en-IN" sz="2000" dirty="0"/>
              <a:t>Java </a:t>
            </a:r>
            <a:r>
              <a:rPr lang="en-IN" sz="2000" i="1" dirty="0"/>
              <a:t>Standard Edition (Java SE) </a:t>
            </a:r>
            <a:r>
              <a:rPr lang="en-IN" sz="2000" dirty="0"/>
              <a:t>to develop client-side applications. The </a:t>
            </a:r>
            <a:r>
              <a:rPr lang="en-IN" sz="2000" dirty="0" smtClean="0"/>
              <a:t>applications </a:t>
            </a:r>
            <a:r>
              <a:rPr lang="en-US" sz="2000" dirty="0" smtClean="0"/>
              <a:t>can </a:t>
            </a:r>
            <a:r>
              <a:rPr lang="en-US" sz="2000" dirty="0"/>
              <a:t>run standalone or as applets running from a Web browser.</a:t>
            </a:r>
          </a:p>
          <a:p>
            <a:pPr marL="536575" indent="0" algn="just">
              <a:buNone/>
            </a:pPr>
            <a:r>
              <a:rPr lang="en-US" sz="1400" dirty="0"/>
              <a:t>■</a:t>
            </a:r>
            <a:r>
              <a:rPr lang="en-US" sz="2000" dirty="0"/>
              <a:t> </a:t>
            </a:r>
            <a:r>
              <a:rPr lang="en-US" sz="2000" i="1" dirty="0"/>
              <a:t>Java Enterprise Edition (Java EE) </a:t>
            </a:r>
            <a:r>
              <a:rPr lang="en-US" sz="2000" dirty="0"/>
              <a:t>to develop server-side applications, such as </a:t>
            </a:r>
            <a:r>
              <a:rPr lang="en-US" sz="2000" dirty="0" smtClean="0"/>
              <a:t>Java</a:t>
            </a:r>
            <a:r>
              <a:rPr lang="en-IN" sz="2000" dirty="0" smtClean="0"/>
              <a:t>servlets</a:t>
            </a:r>
            <a:r>
              <a:rPr lang="en-IN" sz="2000" dirty="0"/>
              <a:t>, </a:t>
            </a:r>
            <a:r>
              <a:rPr lang="en-IN" sz="2000" dirty="0" err="1"/>
              <a:t>JavaServer</a:t>
            </a:r>
            <a:r>
              <a:rPr lang="en-IN" sz="2000" dirty="0"/>
              <a:t> Pages (JSP), and </a:t>
            </a:r>
            <a:r>
              <a:rPr lang="en-IN" sz="2000" dirty="0" err="1"/>
              <a:t>JavaServer</a:t>
            </a:r>
            <a:r>
              <a:rPr lang="en-IN" sz="2000" dirty="0"/>
              <a:t> Faces (JSF).</a:t>
            </a:r>
          </a:p>
          <a:p>
            <a:pPr marL="536575" indent="0" algn="just">
              <a:buNone/>
            </a:pPr>
            <a:r>
              <a:rPr lang="en-IN" sz="1400" dirty="0"/>
              <a:t>■</a:t>
            </a:r>
            <a:r>
              <a:rPr lang="en-IN" sz="2000" dirty="0"/>
              <a:t> </a:t>
            </a:r>
            <a:r>
              <a:rPr lang="en-IN" sz="2000" i="1" dirty="0"/>
              <a:t>Java Micro Edition (Java ME) </a:t>
            </a:r>
            <a:r>
              <a:rPr lang="en-IN" sz="2000" dirty="0"/>
              <a:t>to develop applications for mobile devices, such </a:t>
            </a:r>
            <a:r>
              <a:rPr lang="en-IN" sz="2000" dirty="0" smtClean="0"/>
              <a:t>as cell </a:t>
            </a:r>
            <a:r>
              <a:rPr lang="en-IN" sz="2000" dirty="0"/>
              <a:t>phones</a:t>
            </a:r>
            <a:r>
              <a:rPr lang="en-IN" sz="2000" dirty="0" smtClean="0"/>
              <a:t>.</a:t>
            </a:r>
          </a:p>
          <a:p>
            <a:r>
              <a:rPr lang="en-US" dirty="0" smtClean="0"/>
              <a:t>Java SE is foundation upon which Java </a:t>
            </a:r>
            <a:r>
              <a:rPr lang="en-US" dirty="0"/>
              <a:t>EE and ME are </a:t>
            </a:r>
            <a:r>
              <a:rPr lang="en-US" dirty="0" smtClean="0"/>
              <a:t>based. 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434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JDK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JDK consists of a set of separate programs, each invoked from a command line, </a:t>
            </a:r>
            <a:r>
              <a:rPr lang="en-US" dirty="0" smtClean="0"/>
              <a:t>for developing </a:t>
            </a:r>
            <a:r>
              <a:rPr lang="en-US" dirty="0"/>
              <a:t>and testing Java </a:t>
            </a:r>
            <a:r>
              <a:rPr lang="en-US" dirty="0" smtClean="0"/>
              <a:t>programs.</a:t>
            </a:r>
          </a:p>
          <a:p>
            <a:pPr algn="just"/>
            <a:r>
              <a:rPr lang="en-US" dirty="0" smtClean="0"/>
              <a:t>Oracle releases version of Java Development Toolkit (JDK </a:t>
            </a:r>
            <a:r>
              <a:rPr lang="en-US" smtClean="0"/>
              <a:t>1.8/1.12). </a:t>
            </a:r>
            <a:endParaRPr lang="en-US" dirty="0" smtClean="0"/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249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10000"/>
              </a:lnSpc>
            </a:pPr>
            <a:r>
              <a:rPr lang="en-US" sz="2400" dirty="0"/>
              <a:t>Instead of using the JDK, you can use a Java development tool (e.g., </a:t>
            </a:r>
            <a:r>
              <a:rPr lang="en-US" sz="2400" dirty="0" err="1"/>
              <a:t>NetBeans</a:t>
            </a:r>
            <a:r>
              <a:rPr lang="en-US" sz="2400" dirty="0"/>
              <a:t>, Eclipse, and </a:t>
            </a:r>
            <a:r>
              <a:rPr lang="en-US" sz="2400" dirty="0" err="1"/>
              <a:t>TextPad</a:t>
            </a:r>
            <a:r>
              <a:rPr lang="en-US" sz="2400" dirty="0"/>
              <a:t>)—software that provides an integrated development environment (IDE) for developing Java programs quickly. </a:t>
            </a:r>
          </a:p>
          <a:p>
            <a:pPr algn="just">
              <a:lnSpc>
                <a:spcPct val="110000"/>
              </a:lnSpc>
            </a:pPr>
            <a:r>
              <a:rPr lang="en-US" sz="2400" dirty="0"/>
              <a:t>Editing, compiling, building, debugging, and online help are integrated in one graphical user interface. </a:t>
            </a:r>
          </a:p>
          <a:p>
            <a:pPr algn="just">
              <a:lnSpc>
                <a:spcPct val="110000"/>
              </a:lnSpc>
            </a:pPr>
            <a:r>
              <a:rPr lang="en-US" sz="2400" dirty="0"/>
              <a:t>You simply enter source code in one window or open an existing file in a window, and then click a button or menu item or press a function key to compile and run the program</a:t>
            </a:r>
            <a:endParaRPr lang="en-IN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002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Java Program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Java code is written in file with extension .java. </a:t>
            </a:r>
            <a:r>
              <a:rPr lang="en-US" dirty="0"/>
              <a:t> </a:t>
            </a:r>
            <a:r>
              <a:rPr lang="en-US" dirty="0" smtClean="0"/>
              <a:t>At least one class is required. </a:t>
            </a:r>
          </a:p>
          <a:p>
            <a:pPr algn="just"/>
            <a:r>
              <a:rPr lang="en-US" dirty="0" smtClean="0"/>
              <a:t>The code is written inside class and java file contains set of classes. </a:t>
            </a:r>
          </a:p>
          <a:p>
            <a:pPr algn="just"/>
            <a:r>
              <a:rPr lang="en-US" dirty="0" smtClean="0"/>
              <a:t>One of the classes contains main method (entry point of the execution) that must match with the file name. 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23</a:t>
            </a:fld>
            <a:endParaRPr lang="en-IN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129808"/>
            <a:ext cx="5904656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888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24</a:t>
            </a:fld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340768"/>
            <a:ext cx="6120000" cy="1960638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3563888" y="76470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 program compilation process</a:t>
            </a:r>
            <a:endParaRPr lang="en-IN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801" y="3861047"/>
            <a:ext cx="5829838" cy="268262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19872" y="3491715"/>
            <a:ext cx="4075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Python program compilation process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8737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 Process </a:t>
            </a:r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25</a:t>
            </a:fld>
            <a:endParaRPr lang="en-IN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470" y="1196752"/>
            <a:ext cx="7310953" cy="5148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231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JVM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200" dirty="0"/>
              <a:t>The </a:t>
            </a:r>
            <a:r>
              <a:rPr lang="en-US" sz="2200" i="1" dirty="0" err="1"/>
              <a:t>bytecode</a:t>
            </a:r>
            <a:r>
              <a:rPr lang="en-US" sz="2200" i="1" dirty="0"/>
              <a:t> </a:t>
            </a:r>
            <a:r>
              <a:rPr lang="en-US" sz="2200" dirty="0"/>
              <a:t>is similar to machine instructions but is architecture neutral and </a:t>
            </a:r>
            <a:r>
              <a:rPr lang="en-US" sz="2200" dirty="0" smtClean="0"/>
              <a:t>can run </a:t>
            </a:r>
            <a:r>
              <a:rPr lang="en-US" sz="2200" dirty="0"/>
              <a:t>on any platform that has a </a:t>
            </a:r>
            <a:r>
              <a:rPr lang="en-US" sz="2200" i="1" dirty="0"/>
              <a:t>Java Virtual Machine (JVM</a:t>
            </a:r>
            <a:r>
              <a:rPr lang="en-US" sz="2200" i="1" dirty="0" smtClean="0"/>
              <a:t>)</a:t>
            </a:r>
            <a:r>
              <a:rPr lang="en-US" sz="2200" dirty="0"/>
              <a:t>.</a:t>
            </a:r>
          </a:p>
          <a:p>
            <a:pPr algn="just"/>
            <a:r>
              <a:rPr lang="en-US" sz="2200" dirty="0" smtClean="0"/>
              <a:t>Rather than </a:t>
            </a:r>
            <a:r>
              <a:rPr lang="en-US" sz="2200" dirty="0"/>
              <a:t>a physical machine, the virtual machine is a program that interprets Java </a:t>
            </a:r>
            <a:r>
              <a:rPr lang="en-US" sz="2200" dirty="0" err="1"/>
              <a:t>bytecode</a:t>
            </a:r>
            <a:r>
              <a:rPr lang="en-US" sz="2200" dirty="0"/>
              <a:t>. </a:t>
            </a:r>
            <a:endParaRPr lang="en-US" sz="2200" dirty="0" smtClean="0"/>
          </a:p>
          <a:p>
            <a:pPr algn="just"/>
            <a:r>
              <a:rPr lang="en-US" sz="2200" dirty="0" smtClean="0"/>
              <a:t>This is </a:t>
            </a:r>
            <a:r>
              <a:rPr lang="en-US" sz="2200" dirty="0"/>
              <a:t>one of Java’s primary advantages: </a:t>
            </a:r>
            <a:r>
              <a:rPr lang="en-US" sz="2200" i="1" dirty="0"/>
              <a:t>Java </a:t>
            </a:r>
            <a:r>
              <a:rPr lang="en-US" sz="2200" i="1" dirty="0" err="1"/>
              <a:t>bytecode</a:t>
            </a:r>
            <a:r>
              <a:rPr lang="en-US" sz="2200" i="1" dirty="0"/>
              <a:t> can run on a variety of hardware </a:t>
            </a:r>
            <a:r>
              <a:rPr lang="en-US" sz="2200" i="1" dirty="0" smtClean="0"/>
              <a:t>platforms and </a:t>
            </a:r>
            <a:r>
              <a:rPr lang="en-US" sz="2200" i="1" dirty="0"/>
              <a:t>operating systems. </a:t>
            </a:r>
            <a:endParaRPr lang="en-US" sz="2200" i="1" dirty="0" smtClean="0"/>
          </a:p>
          <a:p>
            <a:pPr algn="just"/>
            <a:r>
              <a:rPr lang="en-US" sz="2200" dirty="0" smtClean="0"/>
              <a:t>Java </a:t>
            </a:r>
            <a:r>
              <a:rPr lang="en-US" sz="2200" dirty="0"/>
              <a:t>source code is compiled into Java </a:t>
            </a:r>
            <a:r>
              <a:rPr lang="en-US" sz="2200" dirty="0" err="1"/>
              <a:t>bytecode</a:t>
            </a:r>
            <a:r>
              <a:rPr lang="en-US" sz="2200" dirty="0"/>
              <a:t> and Java </a:t>
            </a:r>
            <a:r>
              <a:rPr lang="en-US" sz="2200" dirty="0" err="1" smtClean="0"/>
              <a:t>bytecode</a:t>
            </a:r>
            <a:r>
              <a:rPr lang="en-US" sz="2200" dirty="0" smtClean="0"/>
              <a:t> is </a:t>
            </a:r>
            <a:r>
              <a:rPr lang="en-US" sz="2200" dirty="0"/>
              <a:t>interpreted by the JVM</a:t>
            </a:r>
            <a:endParaRPr lang="en-IN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26</a:t>
            </a:fld>
            <a:endParaRPr lang="en-IN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797152"/>
            <a:ext cx="608206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572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27</a:t>
            </a:fld>
            <a:endParaRPr lang="en-IN"/>
          </a:p>
        </p:txBody>
      </p:sp>
      <p:pic>
        <p:nvPicPr>
          <p:cNvPr id="9218" name="Picture 2" descr="Image result for jvm is platform depend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268760"/>
            <a:ext cx="5328592" cy="3312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91680" y="5148024"/>
            <a:ext cx="62646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Java is platform independent due to this reason. </a:t>
            </a:r>
            <a:endParaRPr lang="en-I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29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 </a:t>
            </a:r>
            <a:r>
              <a:rPr lang="en-US" i="1" dirty="0"/>
              <a:t>block </a:t>
            </a:r>
            <a:r>
              <a:rPr lang="en-US" dirty="0"/>
              <a:t>is a group of statements surrounded by braces. There are two popular styles, </a:t>
            </a:r>
            <a:r>
              <a:rPr lang="en-US" i="1" dirty="0" smtClean="0"/>
              <a:t>next-line </a:t>
            </a:r>
            <a:r>
              <a:rPr lang="en-IN" dirty="0" smtClean="0"/>
              <a:t>style </a:t>
            </a:r>
            <a:r>
              <a:rPr lang="en-IN" dirty="0"/>
              <a:t>and </a:t>
            </a:r>
            <a:r>
              <a:rPr lang="en-IN" i="1" dirty="0"/>
              <a:t>end-of-line </a:t>
            </a:r>
            <a:r>
              <a:rPr lang="en-IN" dirty="0"/>
              <a:t>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28</a:t>
            </a:fld>
            <a:endParaRPr lang="en-IN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365104"/>
            <a:ext cx="65722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445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Errors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Programming errors can be categorized into three types: syntax errors, runtime </a:t>
            </a:r>
            <a:r>
              <a:rPr lang="en-IN" dirty="0"/>
              <a:t>errors, and logic errors. </a:t>
            </a:r>
            <a:endParaRPr lang="en-IN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584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(RAM)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Minimum storage unit is byte (8 bits). </a:t>
            </a:r>
          </a:p>
          <a:p>
            <a:pPr algn="just"/>
            <a:r>
              <a:rPr lang="en-US" dirty="0" smtClean="0"/>
              <a:t>Various data are encoded as a series of bytes. </a:t>
            </a:r>
            <a:r>
              <a:rPr lang="en-US" dirty="0"/>
              <a:t> </a:t>
            </a:r>
            <a:r>
              <a:rPr lang="en-US" dirty="0" smtClean="0"/>
              <a:t>Computer does it automatically. </a:t>
            </a:r>
          </a:p>
          <a:p>
            <a:pPr algn="just"/>
            <a:r>
              <a:rPr lang="en-US" dirty="0" smtClean="0"/>
              <a:t>Encoding scheme governs how computer translates data and work with them.  Ex. ASCII.</a:t>
            </a:r>
          </a:p>
          <a:p>
            <a:pPr algn="just"/>
            <a:r>
              <a:rPr lang="en-US" dirty="0" smtClean="0"/>
              <a:t>KB (1000 bytes), MB, (1 million bytes) GB (1 billion bytes) and TB (1 trillion bytes)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732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Errors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Errors that are detected by the compiler are called </a:t>
            </a:r>
            <a:r>
              <a:rPr lang="en-US" i="1" dirty="0"/>
              <a:t>syntax errors </a:t>
            </a:r>
            <a:r>
              <a:rPr lang="en-US" dirty="0"/>
              <a:t>or </a:t>
            </a:r>
            <a:r>
              <a:rPr lang="en-US" i="1" dirty="0"/>
              <a:t>compile errors. </a:t>
            </a:r>
            <a:endParaRPr lang="en-US" i="1" dirty="0" smtClean="0"/>
          </a:p>
          <a:p>
            <a:pPr algn="just"/>
            <a:r>
              <a:rPr lang="en-US" dirty="0" smtClean="0"/>
              <a:t>Syntax errors </a:t>
            </a:r>
            <a:r>
              <a:rPr lang="en-US" dirty="0"/>
              <a:t>result from errors in code construction, such as mistyping a keyword, omitting </a:t>
            </a:r>
            <a:r>
              <a:rPr lang="en-US" dirty="0" smtClean="0"/>
              <a:t>some necessary </a:t>
            </a:r>
            <a:r>
              <a:rPr lang="en-US" dirty="0"/>
              <a:t>punctuation, or using an opening brace without a corresponding closing brace.</a:t>
            </a:r>
          </a:p>
          <a:p>
            <a:pPr algn="just"/>
            <a:r>
              <a:rPr lang="en-US" dirty="0"/>
              <a:t>These errors are usually easy to detect because the compiler tells you where they are </a:t>
            </a:r>
            <a:r>
              <a:rPr lang="en-US" dirty="0" smtClean="0"/>
              <a:t>and </a:t>
            </a:r>
            <a:r>
              <a:rPr lang="en-IN" dirty="0" smtClean="0"/>
              <a:t>what </a:t>
            </a:r>
            <a:r>
              <a:rPr lang="en-IN" dirty="0"/>
              <a:t>caused them. </a:t>
            </a:r>
            <a:r>
              <a:rPr lang="en-IN" u="sng" dirty="0" smtClean="0">
                <a:solidFill>
                  <a:srgbClr val="00B050"/>
                </a:solidFill>
              </a:rPr>
              <a:t>ShowSyntaxErrors.java</a:t>
            </a:r>
            <a:endParaRPr lang="en-IN" u="sng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30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381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Errors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i="1" dirty="0"/>
              <a:t>Runtime errors </a:t>
            </a:r>
            <a:r>
              <a:rPr lang="en-US" dirty="0"/>
              <a:t>are errors that cause a program to terminate abnormally. They occur </a:t>
            </a:r>
            <a:r>
              <a:rPr lang="en-US" dirty="0" smtClean="0"/>
              <a:t>while a </a:t>
            </a:r>
            <a:r>
              <a:rPr lang="en-US" dirty="0"/>
              <a:t>program is running if the environment detects an operation that is impossible to carry out.</a:t>
            </a:r>
          </a:p>
          <a:p>
            <a:pPr algn="just"/>
            <a:r>
              <a:rPr lang="en-US" dirty="0"/>
              <a:t>Input mistakes typically cause runtime </a:t>
            </a:r>
            <a:r>
              <a:rPr lang="en-US" dirty="0" smtClean="0"/>
              <a:t>errors. </a:t>
            </a:r>
          </a:p>
          <a:p>
            <a:pPr algn="just"/>
            <a:r>
              <a:rPr lang="en-US" dirty="0"/>
              <a:t>For instance, if the program expects to read in a number, but instead the user enters a </a:t>
            </a:r>
            <a:r>
              <a:rPr lang="en-US" dirty="0" smtClean="0"/>
              <a:t>string, this </a:t>
            </a:r>
            <a:r>
              <a:rPr lang="en-US" dirty="0"/>
              <a:t>causes data-type errors to occur in the program. </a:t>
            </a:r>
            <a:r>
              <a:rPr lang="en-US" u="sng" dirty="0" smtClean="0">
                <a:solidFill>
                  <a:srgbClr val="00B050"/>
                </a:solidFill>
              </a:rPr>
              <a:t>ShowRuntimeErrors.java</a:t>
            </a:r>
            <a:endParaRPr lang="en-IN" u="sng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31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403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Errors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i="1" dirty="0"/>
              <a:t>Logic errors </a:t>
            </a:r>
            <a:r>
              <a:rPr lang="en-US" dirty="0"/>
              <a:t>occur when a program does not perform the way it was intended to. </a:t>
            </a:r>
            <a:endParaRPr lang="en-US" dirty="0" smtClean="0"/>
          </a:p>
          <a:p>
            <a:pPr algn="just"/>
            <a:r>
              <a:rPr lang="en-US" dirty="0" smtClean="0"/>
              <a:t>Errors of this </a:t>
            </a:r>
            <a:r>
              <a:rPr lang="en-US" dirty="0"/>
              <a:t>kind occur for many different reasons. </a:t>
            </a:r>
            <a:r>
              <a:rPr lang="en-US" u="sng" dirty="0" smtClean="0">
                <a:solidFill>
                  <a:srgbClr val="00B050"/>
                </a:solidFill>
              </a:rPr>
              <a:t>ShowLogicErrors.java</a:t>
            </a:r>
            <a:endParaRPr lang="en-IN" u="sng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32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709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Elementary Programming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33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556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/>
              <a:t>Identifiers are the names that identify the elements such as classes, methods, </a:t>
            </a:r>
            <a:r>
              <a:rPr lang="en-US" i="1" dirty="0" smtClean="0"/>
              <a:t>and </a:t>
            </a:r>
            <a:r>
              <a:rPr lang="en-IN" i="1" dirty="0" smtClean="0"/>
              <a:t>variables </a:t>
            </a:r>
            <a:r>
              <a:rPr lang="en-IN" i="1" dirty="0"/>
              <a:t>in a program</a:t>
            </a:r>
            <a:r>
              <a:rPr lang="en-IN" i="1" dirty="0" smtClean="0"/>
              <a:t>.</a:t>
            </a:r>
          </a:p>
          <a:p>
            <a:pPr marL="984250" indent="-266700">
              <a:buFont typeface="Wingdings" panose="05000000000000000000" pitchFamily="2" charset="2"/>
              <a:buChar char="q"/>
            </a:pPr>
            <a:r>
              <a:rPr lang="en-US" sz="2200" dirty="0"/>
              <a:t>An identifier is a sequence of characters that consists of letters, digits, </a:t>
            </a:r>
            <a:r>
              <a:rPr lang="en-US" sz="2200" dirty="0" smtClean="0"/>
              <a:t>underscores </a:t>
            </a:r>
            <a:r>
              <a:rPr lang="en-IN" sz="2200" dirty="0" smtClean="0"/>
              <a:t>(</a:t>
            </a:r>
            <a:r>
              <a:rPr lang="en-IN" sz="2200" b="1" dirty="0" smtClean="0"/>
              <a:t>_</a:t>
            </a:r>
            <a:r>
              <a:rPr lang="en-IN" sz="2200" dirty="0" smtClean="0"/>
              <a:t>), </a:t>
            </a:r>
            <a:r>
              <a:rPr lang="en-IN" sz="2200" dirty="0"/>
              <a:t>and dollar signs </a:t>
            </a:r>
            <a:r>
              <a:rPr lang="en-IN" sz="2200" dirty="0" smtClean="0"/>
              <a:t>(</a:t>
            </a:r>
            <a:r>
              <a:rPr lang="en-IN" sz="2200" b="1" dirty="0" smtClean="0"/>
              <a:t>$</a:t>
            </a:r>
            <a:r>
              <a:rPr lang="en-IN" sz="2200" dirty="0" smtClean="0"/>
              <a:t>).</a:t>
            </a:r>
          </a:p>
          <a:p>
            <a:pPr marL="984250" indent="-266700">
              <a:buFont typeface="Wingdings" panose="05000000000000000000" pitchFamily="2" charset="2"/>
              <a:buChar char="q"/>
            </a:pPr>
            <a:r>
              <a:rPr lang="en-US" sz="2200" dirty="0" smtClean="0"/>
              <a:t> </a:t>
            </a:r>
            <a:r>
              <a:rPr lang="en-US" sz="2200" dirty="0"/>
              <a:t>An identifier must start with a letter, an underscore (_), or a dollar sign ($). It cannot </a:t>
            </a:r>
            <a:r>
              <a:rPr lang="en-IN" sz="2200" dirty="0"/>
              <a:t>start with a digit</a:t>
            </a:r>
            <a:r>
              <a:rPr lang="en-IN" sz="2200" dirty="0" smtClean="0"/>
              <a:t>. </a:t>
            </a:r>
          </a:p>
          <a:p>
            <a:pPr marL="984250" indent="-266700">
              <a:buFont typeface="Wingdings" panose="05000000000000000000" pitchFamily="2" charset="2"/>
              <a:buChar char="q"/>
            </a:pPr>
            <a:r>
              <a:rPr lang="en-US" sz="2200" dirty="0"/>
              <a:t> An identifier cannot be a reserved word </a:t>
            </a:r>
          </a:p>
          <a:p>
            <a:pPr marL="984250" indent="-266700">
              <a:buFont typeface="Wingdings" panose="05000000000000000000" pitchFamily="2" charset="2"/>
              <a:buChar char="q"/>
            </a:pPr>
            <a:r>
              <a:rPr lang="en-US" sz="2200" dirty="0"/>
              <a:t> An identifier cannot be true, false, or null. </a:t>
            </a:r>
          </a:p>
          <a:p>
            <a:pPr marL="984250" indent="-266700">
              <a:buFont typeface="Wingdings" panose="05000000000000000000" pitchFamily="2" charset="2"/>
              <a:buChar char="q"/>
            </a:pPr>
            <a:r>
              <a:rPr lang="en-US" sz="2200" dirty="0"/>
              <a:t> An </a:t>
            </a:r>
            <a:r>
              <a:rPr lang="en-US" sz="2200" dirty="0" smtClean="0"/>
              <a:t>identifier </a:t>
            </a:r>
            <a:r>
              <a:rPr lang="en-US" sz="2200" dirty="0"/>
              <a:t>can be of any length</a:t>
            </a:r>
            <a:r>
              <a:rPr lang="en-US" sz="2200" dirty="0" smtClean="0"/>
              <a:t>.</a:t>
            </a:r>
          </a:p>
          <a:p>
            <a:pPr marL="82296" indent="0">
              <a:buNone/>
            </a:pPr>
            <a:r>
              <a:rPr lang="en-IN" sz="2200" b="1" dirty="0">
                <a:solidFill>
                  <a:srgbClr val="FF0000"/>
                </a:solidFill>
              </a:rPr>
              <a:t>Note</a:t>
            </a:r>
          </a:p>
          <a:p>
            <a:pPr marL="82296" indent="0">
              <a:buNone/>
            </a:pPr>
            <a:r>
              <a:rPr lang="en-US" sz="2200" dirty="0"/>
              <a:t>Since Java is case sensitive, </a:t>
            </a:r>
            <a:r>
              <a:rPr lang="en-US" sz="2200" b="1" dirty="0"/>
              <a:t>area</a:t>
            </a:r>
            <a:r>
              <a:rPr lang="en-US" sz="2200" dirty="0"/>
              <a:t>, </a:t>
            </a:r>
            <a:r>
              <a:rPr lang="en-US" sz="2200" b="1" dirty="0"/>
              <a:t>Area</a:t>
            </a:r>
            <a:r>
              <a:rPr lang="en-US" sz="2200" dirty="0"/>
              <a:t>, and </a:t>
            </a:r>
            <a:r>
              <a:rPr lang="en-US" sz="2200" b="1" dirty="0"/>
              <a:t>AREA </a:t>
            </a:r>
            <a:r>
              <a:rPr lang="en-US" sz="2200" dirty="0"/>
              <a:t>are all different identifiers.</a:t>
            </a:r>
            <a:endParaRPr lang="en-IN" sz="2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Identifiers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34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000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and Named Constant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C000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en-US" b="1" i="1" dirty="0"/>
              <a:t>Variables</a:t>
            </a:r>
            <a:r>
              <a:rPr lang="en-US" i="1" dirty="0"/>
              <a:t> are used to represent values that may be </a:t>
            </a:r>
            <a:r>
              <a:rPr lang="en-US" i="1" dirty="0" smtClean="0"/>
              <a:t>changed. </a:t>
            </a:r>
          </a:p>
          <a:p>
            <a:pPr algn="just"/>
            <a:r>
              <a:rPr lang="en-US" b="1" i="1" dirty="0" smtClean="0"/>
              <a:t>Named </a:t>
            </a:r>
            <a:r>
              <a:rPr lang="en-US" b="1" i="1" dirty="0"/>
              <a:t>C</a:t>
            </a:r>
            <a:r>
              <a:rPr lang="en-US" b="1" i="1" dirty="0" smtClean="0"/>
              <a:t>onstant </a:t>
            </a:r>
            <a:r>
              <a:rPr lang="en-US" i="1" dirty="0"/>
              <a:t>is an identifier that represents a permanent </a:t>
            </a:r>
            <a:r>
              <a:rPr lang="en-US" i="1" dirty="0" smtClean="0"/>
              <a:t>value that never changes </a:t>
            </a:r>
            <a:r>
              <a:rPr lang="en-US" i="1" dirty="0"/>
              <a:t>in the program</a:t>
            </a:r>
            <a:r>
              <a:rPr lang="en-US" i="1" dirty="0" smtClean="0"/>
              <a:t>.</a:t>
            </a:r>
          </a:p>
          <a:p>
            <a:pPr marL="82296" indent="0" algn="just">
              <a:buNone/>
            </a:pPr>
            <a:r>
              <a:rPr lang="en-IN" b="1" dirty="0"/>
              <a:t>final </a:t>
            </a:r>
            <a:r>
              <a:rPr lang="en-IN" dirty="0"/>
              <a:t>datatype CONSTANTNAME = value</a:t>
            </a:r>
            <a:r>
              <a:rPr lang="en-IN" dirty="0" smtClean="0"/>
              <a:t>;</a:t>
            </a:r>
          </a:p>
          <a:p>
            <a:pPr marL="82296" indent="0" algn="just">
              <a:buNone/>
            </a:pPr>
            <a:r>
              <a:rPr lang="en-IN" b="1" dirty="0"/>
              <a:t>final double </a:t>
            </a:r>
            <a:r>
              <a:rPr lang="en-IN" dirty="0"/>
              <a:t>PI = </a:t>
            </a:r>
            <a:r>
              <a:rPr lang="en-IN" b="1" dirty="0" smtClean="0"/>
              <a:t>3.14159</a:t>
            </a:r>
            <a:r>
              <a:rPr lang="en-IN" dirty="0" smtClean="0"/>
              <a:t>;</a:t>
            </a:r>
          </a:p>
          <a:p>
            <a:pPr marL="82296" indent="0" algn="just">
              <a:buNone/>
            </a:pPr>
            <a:r>
              <a:rPr lang="en-US" sz="1800" dirty="0" smtClean="0"/>
              <a:t>There </a:t>
            </a:r>
            <a:r>
              <a:rPr lang="en-US" sz="1800" dirty="0"/>
              <a:t>are three benefits of using constants: </a:t>
            </a:r>
            <a:r>
              <a:rPr lang="en-US" sz="1800" b="1" dirty="0">
                <a:solidFill>
                  <a:srgbClr val="FF0000"/>
                </a:solidFill>
              </a:rPr>
              <a:t>(1)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/>
              <a:t>you don’t have to repeatedly type the </a:t>
            </a:r>
            <a:r>
              <a:rPr lang="en-US" sz="1800" dirty="0" smtClean="0"/>
              <a:t>same value </a:t>
            </a:r>
            <a:r>
              <a:rPr lang="en-US" sz="1800" dirty="0"/>
              <a:t>if it is used multiple times; </a:t>
            </a:r>
            <a:r>
              <a:rPr lang="en-US" sz="1800" b="1" dirty="0">
                <a:solidFill>
                  <a:srgbClr val="FF0000"/>
                </a:solidFill>
              </a:rPr>
              <a:t>(2)</a:t>
            </a:r>
            <a:r>
              <a:rPr lang="en-US" sz="1800" dirty="0"/>
              <a:t> if you have to change the constant value (e.g., from </a:t>
            </a:r>
            <a:r>
              <a:rPr lang="en-US" sz="1800" b="1" dirty="0" smtClean="0"/>
              <a:t>3.14 </a:t>
            </a:r>
            <a:r>
              <a:rPr lang="en-US" sz="1800" dirty="0" smtClean="0"/>
              <a:t>to </a:t>
            </a:r>
            <a:r>
              <a:rPr lang="en-US" sz="1800" b="1" dirty="0"/>
              <a:t>3.14159 </a:t>
            </a:r>
            <a:r>
              <a:rPr lang="en-US" sz="1800" dirty="0"/>
              <a:t>for </a:t>
            </a:r>
            <a:r>
              <a:rPr lang="en-US" sz="1800" b="1" dirty="0"/>
              <a:t>PI</a:t>
            </a:r>
            <a:r>
              <a:rPr lang="en-US" sz="1800" dirty="0"/>
              <a:t>), you need to change it only in a single location in the source code; </a:t>
            </a:r>
            <a:r>
              <a:rPr lang="en-US" sz="1800" dirty="0" smtClean="0"/>
              <a:t>and </a:t>
            </a:r>
            <a:r>
              <a:rPr lang="en-US" sz="1800" b="1" dirty="0" smtClean="0">
                <a:solidFill>
                  <a:srgbClr val="FF0000"/>
                </a:solidFill>
              </a:rPr>
              <a:t>(3</a:t>
            </a:r>
            <a:r>
              <a:rPr lang="en-US" sz="1800" b="1" dirty="0">
                <a:solidFill>
                  <a:srgbClr val="FF0000"/>
                </a:solidFill>
              </a:rPr>
              <a:t>)</a:t>
            </a:r>
            <a:r>
              <a:rPr lang="en-US" sz="1800" dirty="0"/>
              <a:t> a descriptive name for a constant makes the program easy to read.</a:t>
            </a:r>
            <a:endParaRPr lang="en-IN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35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181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 Data Types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Every data type has a range of values.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compiler allocates memory space for each </a:t>
            </a:r>
            <a:r>
              <a:rPr lang="en-US" dirty="0" smtClean="0"/>
              <a:t>variable or </a:t>
            </a:r>
            <a:r>
              <a:rPr lang="en-US" dirty="0"/>
              <a:t>constant according to its data type. </a:t>
            </a:r>
            <a:endParaRPr lang="en-US" dirty="0" smtClean="0"/>
          </a:p>
          <a:p>
            <a:pPr algn="just"/>
            <a:r>
              <a:rPr lang="en-US" dirty="0" smtClean="0"/>
              <a:t>Java </a:t>
            </a:r>
            <a:r>
              <a:rPr lang="en-US" dirty="0"/>
              <a:t>provides eight primitive data types </a:t>
            </a:r>
            <a:r>
              <a:rPr lang="en-US" dirty="0" smtClean="0"/>
              <a:t>for numeric </a:t>
            </a:r>
            <a:r>
              <a:rPr lang="en-US" dirty="0"/>
              <a:t>values, characters, and Boolean values.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36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016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37</a:t>
            </a:fld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248" y="1268760"/>
            <a:ext cx="6876000" cy="4470579"/>
          </a:xfrm>
          <a:prstGeom prst="rect">
            <a:avLst/>
          </a:prstGeom>
        </p:spPr>
      </p:pic>
      <p:sp>
        <p:nvSpPr>
          <p:cNvPr id="6" name="Rectangular Callout 5"/>
          <p:cNvSpPr/>
          <p:nvPr/>
        </p:nvSpPr>
        <p:spPr>
          <a:xfrm>
            <a:off x="1985864" y="198493"/>
            <a:ext cx="6624736" cy="1008111"/>
          </a:xfrm>
          <a:prstGeom prst="wedgeRectCallout">
            <a:avLst>
              <a:gd name="adj1" fmla="val -38106"/>
              <a:gd name="adj2" fmla="val 2222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1400" dirty="0" smtClean="0"/>
          </a:p>
          <a:p>
            <a:pPr algn="just"/>
            <a:r>
              <a:rPr lang="en-US" sz="1400" dirty="0" smtClean="0"/>
              <a:t>Java </a:t>
            </a:r>
            <a:r>
              <a:rPr lang="en-US" sz="1400" dirty="0"/>
              <a:t>uses four types for integers: </a:t>
            </a:r>
            <a:r>
              <a:rPr lang="en-US" sz="1400" b="1" dirty="0"/>
              <a:t>byte</a:t>
            </a:r>
            <a:r>
              <a:rPr lang="en-US" sz="1400" dirty="0"/>
              <a:t>, </a:t>
            </a:r>
            <a:r>
              <a:rPr lang="en-US" sz="1400" b="1" dirty="0"/>
              <a:t>short</a:t>
            </a:r>
            <a:r>
              <a:rPr lang="en-US" sz="1400" dirty="0"/>
              <a:t>, </a:t>
            </a:r>
            <a:r>
              <a:rPr lang="en-US" sz="1400" b="1" dirty="0" err="1"/>
              <a:t>int</a:t>
            </a:r>
            <a:r>
              <a:rPr lang="en-US" sz="1400" dirty="0"/>
              <a:t>, and </a:t>
            </a:r>
            <a:r>
              <a:rPr lang="en-US" sz="1400" b="1" dirty="0"/>
              <a:t>long</a:t>
            </a:r>
            <a:r>
              <a:rPr lang="en-US" sz="1400" dirty="0"/>
              <a:t>. Choose the type that is most appropriate for your variable. </a:t>
            </a:r>
          </a:p>
          <a:p>
            <a:pPr algn="just"/>
            <a:r>
              <a:rPr lang="en-US" sz="1400" dirty="0"/>
              <a:t>For example, if you know an integer stored in a variable is within a range of a byte, declare the variable as a </a:t>
            </a:r>
            <a:r>
              <a:rPr lang="en-US" sz="1400" b="1" dirty="0"/>
              <a:t>byte</a:t>
            </a:r>
            <a:r>
              <a:rPr lang="en-US" sz="1400" dirty="0"/>
              <a:t>.</a:t>
            </a:r>
            <a:endParaRPr lang="en-IN" sz="1400" dirty="0"/>
          </a:p>
          <a:p>
            <a:pPr algn="ctr"/>
            <a:endParaRPr lang="en-IN" sz="2000" dirty="0"/>
          </a:p>
        </p:txBody>
      </p:sp>
      <p:sp>
        <p:nvSpPr>
          <p:cNvPr id="7" name="Rectangular Callout 6"/>
          <p:cNvSpPr/>
          <p:nvPr/>
        </p:nvSpPr>
        <p:spPr>
          <a:xfrm>
            <a:off x="1966248" y="5509961"/>
            <a:ext cx="6624736" cy="1271839"/>
          </a:xfrm>
          <a:prstGeom prst="wedgeRectCallout">
            <a:avLst>
              <a:gd name="adj1" fmla="val -38105"/>
              <a:gd name="adj2" fmla="val -1394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dirty="0"/>
              <a:t>Java uses two types for floating-point numbers: </a:t>
            </a:r>
            <a:r>
              <a:rPr lang="en-US" sz="1400" b="1" dirty="0"/>
              <a:t>float </a:t>
            </a:r>
            <a:r>
              <a:rPr lang="en-US" sz="1400" dirty="0"/>
              <a:t>and </a:t>
            </a:r>
            <a:r>
              <a:rPr lang="en-US" sz="1400" b="1" dirty="0"/>
              <a:t>double</a:t>
            </a:r>
            <a:r>
              <a:rPr lang="en-US" sz="1400" dirty="0"/>
              <a:t>. The </a:t>
            </a:r>
            <a:r>
              <a:rPr lang="en-US" sz="1400" b="1" dirty="0"/>
              <a:t>double </a:t>
            </a:r>
            <a:r>
              <a:rPr lang="en-US" sz="1400" dirty="0" smtClean="0"/>
              <a:t>type is </a:t>
            </a:r>
            <a:r>
              <a:rPr lang="en-US" sz="1400" dirty="0"/>
              <a:t>twice as big as </a:t>
            </a:r>
            <a:r>
              <a:rPr lang="en-US" sz="1400" b="1" dirty="0"/>
              <a:t>float</a:t>
            </a:r>
            <a:r>
              <a:rPr lang="en-US" sz="1400" dirty="0"/>
              <a:t>, so the </a:t>
            </a:r>
            <a:r>
              <a:rPr lang="en-US" sz="1400" b="1" dirty="0"/>
              <a:t>double </a:t>
            </a:r>
            <a:r>
              <a:rPr lang="en-US" sz="1400" dirty="0"/>
              <a:t>is known as </a:t>
            </a:r>
            <a:r>
              <a:rPr lang="en-US" sz="1400" i="1" dirty="0"/>
              <a:t>double precision </a:t>
            </a:r>
            <a:r>
              <a:rPr lang="en-US" sz="1400" dirty="0"/>
              <a:t>and </a:t>
            </a:r>
            <a:r>
              <a:rPr lang="en-US" sz="1400" b="1" dirty="0"/>
              <a:t>float </a:t>
            </a:r>
            <a:r>
              <a:rPr lang="en-US" sz="1400" dirty="0"/>
              <a:t>as </a:t>
            </a:r>
            <a:r>
              <a:rPr lang="en-US" sz="1400" i="1" dirty="0" smtClean="0"/>
              <a:t>single precision</a:t>
            </a:r>
            <a:r>
              <a:rPr lang="en-US" sz="1400" i="1" dirty="0"/>
              <a:t>. </a:t>
            </a:r>
            <a:endParaRPr lang="en-US" sz="1400" i="1" dirty="0" smtClean="0"/>
          </a:p>
          <a:p>
            <a:pPr algn="just"/>
            <a:r>
              <a:rPr lang="en-US" sz="1400" dirty="0" smtClean="0"/>
              <a:t>Normally</a:t>
            </a:r>
            <a:r>
              <a:rPr lang="en-US" sz="1400" dirty="0"/>
              <a:t>, you should use the </a:t>
            </a:r>
            <a:r>
              <a:rPr lang="en-US" sz="1400" b="1" dirty="0"/>
              <a:t>double </a:t>
            </a:r>
            <a:r>
              <a:rPr lang="en-US" sz="1400" dirty="0"/>
              <a:t>type, because it is more accurate than </a:t>
            </a:r>
            <a:r>
              <a:rPr lang="en-US" sz="1400" dirty="0" smtClean="0"/>
              <a:t>the </a:t>
            </a:r>
            <a:r>
              <a:rPr lang="en-IN" sz="1400" b="1" dirty="0" smtClean="0"/>
              <a:t>float </a:t>
            </a:r>
            <a:r>
              <a:rPr lang="en-IN" sz="1400" dirty="0"/>
              <a:t>type.</a:t>
            </a:r>
          </a:p>
        </p:txBody>
      </p:sp>
    </p:spTree>
    <p:extLst>
      <p:ext uri="{BB962C8B-B14F-4D97-AF65-F5344CB8AC3E}">
        <p14:creationId xmlns:p14="http://schemas.microsoft.com/office/powerpoint/2010/main" val="332469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number from keyboard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Java uses </a:t>
            </a:r>
            <a:r>
              <a:rPr lang="en-US" b="1" dirty="0" err="1"/>
              <a:t>System.out</a:t>
            </a:r>
            <a:r>
              <a:rPr lang="en-US" b="1" dirty="0"/>
              <a:t> </a:t>
            </a:r>
            <a:r>
              <a:rPr lang="en-US" dirty="0"/>
              <a:t>to refer to the standard output device and </a:t>
            </a:r>
            <a:r>
              <a:rPr lang="en-US" b="1" dirty="0"/>
              <a:t>System.in </a:t>
            </a:r>
            <a:r>
              <a:rPr lang="en-US" dirty="0"/>
              <a:t>to </a:t>
            </a:r>
            <a:r>
              <a:rPr lang="en-US" dirty="0" smtClean="0"/>
              <a:t>the standard </a:t>
            </a:r>
            <a:r>
              <a:rPr lang="en-US" dirty="0"/>
              <a:t>input device. </a:t>
            </a:r>
            <a:endParaRPr lang="en-US" dirty="0" smtClean="0"/>
          </a:p>
          <a:p>
            <a:pPr algn="just"/>
            <a:r>
              <a:rPr lang="en-US" dirty="0" smtClean="0"/>
              <a:t>By </a:t>
            </a:r>
            <a:r>
              <a:rPr lang="en-US" dirty="0"/>
              <a:t>default, the output device is the display monitor and the </a:t>
            </a:r>
            <a:r>
              <a:rPr lang="en-US" dirty="0" smtClean="0"/>
              <a:t>input device </a:t>
            </a:r>
            <a:r>
              <a:rPr lang="en-US" dirty="0"/>
              <a:t>is the keyboard. </a:t>
            </a:r>
            <a:endParaRPr lang="en-US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perform console output, you simply use the </a:t>
            </a:r>
            <a:r>
              <a:rPr lang="en-US" b="1" dirty="0" err="1"/>
              <a:t>println</a:t>
            </a:r>
            <a:r>
              <a:rPr lang="en-US" b="1" dirty="0"/>
              <a:t> </a:t>
            </a:r>
            <a:r>
              <a:rPr lang="en-US" dirty="0"/>
              <a:t>method </a:t>
            </a:r>
            <a:r>
              <a:rPr lang="en-US" dirty="0" smtClean="0"/>
              <a:t>to display </a:t>
            </a:r>
            <a:r>
              <a:rPr lang="en-US" dirty="0"/>
              <a:t>a primitive value or a string to the console. </a:t>
            </a:r>
            <a:endParaRPr lang="en-US" dirty="0" smtClean="0"/>
          </a:p>
          <a:p>
            <a:pPr algn="just"/>
            <a:r>
              <a:rPr lang="en-US" dirty="0" smtClean="0"/>
              <a:t>Console </a:t>
            </a:r>
            <a:r>
              <a:rPr lang="en-US" dirty="0"/>
              <a:t>input is not directly </a:t>
            </a:r>
            <a:r>
              <a:rPr lang="en-US" dirty="0" smtClean="0"/>
              <a:t>supported in </a:t>
            </a:r>
            <a:r>
              <a:rPr lang="en-US" dirty="0"/>
              <a:t>Java, but you can use the </a:t>
            </a:r>
            <a:r>
              <a:rPr lang="en-US" b="1" dirty="0"/>
              <a:t>Scanner </a:t>
            </a:r>
            <a:r>
              <a:rPr lang="en-US" dirty="0"/>
              <a:t>class to create an object to read input from </a:t>
            </a:r>
            <a:r>
              <a:rPr lang="en-US" b="1" dirty="0" smtClean="0"/>
              <a:t>System.in.</a:t>
            </a:r>
          </a:p>
          <a:p>
            <a:pPr marL="82296" indent="0" algn="just">
              <a:buNone/>
            </a:pPr>
            <a:r>
              <a:rPr lang="en-IN" dirty="0" smtClean="0"/>
              <a:t>        </a:t>
            </a:r>
            <a:r>
              <a:rPr lang="en-IN" dirty="0" smtClean="0">
                <a:solidFill>
                  <a:srgbClr val="FF0000"/>
                </a:solidFill>
              </a:rPr>
              <a:t>Scanner </a:t>
            </a:r>
            <a:r>
              <a:rPr lang="en-IN" dirty="0">
                <a:solidFill>
                  <a:srgbClr val="FF0000"/>
                </a:solidFill>
              </a:rPr>
              <a:t>input = </a:t>
            </a:r>
            <a:r>
              <a:rPr lang="en-IN" b="1" dirty="0">
                <a:solidFill>
                  <a:srgbClr val="FF0000"/>
                </a:solidFill>
              </a:rPr>
              <a:t>new </a:t>
            </a:r>
            <a:r>
              <a:rPr lang="en-IN" dirty="0">
                <a:solidFill>
                  <a:srgbClr val="FF0000"/>
                </a:solidFill>
              </a:rPr>
              <a:t>Scanner(System.in</a:t>
            </a:r>
            <a:r>
              <a:rPr lang="en-IN" dirty="0" smtClean="0">
                <a:solidFill>
                  <a:srgbClr val="FF0000"/>
                </a:solidFill>
              </a:rPr>
              <a:t>);</a:t>
            </a:r>
          </a:p>
          <a:p>
            <a:pPr marL="82296" indent="0" algn="just">
              <a:buNone/>
            </a:pPr>
            <a:r>
              <a:rPr lang="en-IN" b="1" dirty="0" smtClean="0"/>
              <a:t>          </a:t>
            </a:r>
            <a:r>
              <a:rPr lang="en-IN" b="1" dirty="0" smtClean="0">
                <a:solidFill>
                  <a:srgbClr val="FF0000"/>
                </a:solidFill>
              </a:rPr>
              <a:t>double </a:t>
            </a:r>
            <a:r>
              <a:rPr lang="en-IN" dirty="0">
                <a:solidFill>
                  <a:srgbClr val="FF0000"/>
                </a:solidFill>
              </a:rPr>
              <a:t>radius = </a:t>
            </a:r>
            <a:r>
              <a:rPr lang="en-IN" dirty="0" err="1">
                <a:solidFill>
                  <a:srgbClr val="FF0000"/>
                </a:solidFill>
              </a:rPr>
              <a:t>input.nextDouble</a:t>
            </a:r>
            <a:r>
              <a:rPr lang="en-IN" dirty="0">
                <a:solidFill>
                  <a:srgbClr val="FF0000"/>
                </a:solidFill>
              </a:rPr>
              <a:t>();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38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108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B050"/>
                </a:solidFill>
              </a:rPr>
              <a:t>ComputeArea.java</a:t>
            </a:r>
            <a:r>
              <a:rPr lang="en-IN" dirty="0" smtClean="0"/>
              <a:t> </a:t>
            </a:r>
          </a:p>
          <a:p>
            <a:r>
              <a:rPr lang="en-IN" dirty="0" smtClean="0">
                <a:solidFill>
                  <a:srgbClr val="00B050"/>
                </a:solidFill>
              </a:rPr>
              <a:t>ComputeAreaWithConsoleInput.java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39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307" y="3212976"/>
            <a:ext cx="7498081" cy="24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40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 computer’s </a:t>
            </a:r>
            <a:r>
              <a:rPr lang="en-US" i="1" dirty="0"/>
              <a:t>memory </a:t>
            </a:r>
            <a:r>
              <a:rPr lang="en-US" dirty="0"/>
              <a:t>consists of an ordered sequence of bytes for storing programs as well </a:t>
            </a:r>
            <a:r>
              <a:rPr lang="en-US" dirty="0" smtClean="0"/>
              <a:t>as data </a:t>
            </a:r>
            <a:r>
              <a:rPr lang="en-US" dirty="0"/>
              <a:t>that the program is working </a:t>
            </a:r>
            <a:r>
              <a:rPr lang="en-US" dirty="0" smtClean="0"/>
              <a:t>with. </a:t>
            </a: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9518" y="3573016"/>
            <a:ext cx="3238500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773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Numeric Operators</a:t>
            </a:r>
            <a:endParaRPr lang="en-IN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7819" y="1772816"/>
            <a:ext cx="5194981" cy="224672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40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2123728" y="4977876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solidFill>
                  <a:srgbClr val="00B050"/>
                </a:solidFill>
              </a:rPr>
              <a:t>DisplayTime.java</a:t>
            </a:r>
            <a:endParaRPr lang="en-IN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38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Literals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A </a:t>
            </a:r>
            <a:r>
              <a:rPr lang="en-US" dirty="0"/>
              <a:t>literal </a:t>
            </a:r>
            <a:r>
              <a:rPr lang="en-US" i="1" dirty="0"/>
              <a:t>is a constant value that appears directly in a program</a:t>
            </a:r>
            <a:r>
              <a:rPr lang="en-US" i="1" dirty="0" smtClean="0"/>
              <a:t>.</a:t>
            </a:r>
          </a:p>
          <a:p>
            <a:r>
              <a:rPr lang="en-IN" b="1" dirty="0" err="1"/>
              <a:t>int</a:t>
            </a:r>
            <a:r>
              <a:rPr lang="en-IN" b="1" dirty="0"/>
              <a:t> </a:t>
            </a:r>
            <a:r>
              <a:rPr lang="en-IN" dirty="0" err="1"/>
              <a:t>numberOfYears</a:t>
            </a:r>
            <a:r>
              <a:rPr lang="en-IN" dirty="0"/>
              <a:t> = </a:t>
            </a:r>
            <a:r>
              <a:rPr lang="en-IN" b="1" dirty="0" smtClean="0"/>
              <a:t>34</a:t>
            </a:r>
            <a:r>
              <a:rPr lang="en-IN" dirty="0" smtClean="0"/>
              <a:t>; </a:t>
            </a:r>
            <a:r>
              <a:rPr lang="en-IN" b="1" dirty="0" smtClean="0"/>
              <a:t>double </a:t>
            </a:r>
            <a:r>
              <a:rPr lang="en-IN" dirty="0"/>
              <a:t>weight = </a:t>
            </a:r>
            <a:r>
              <a:rPr lang="en-IN" b="1" dirty="0"/>
              <a:t>0.305</a:t>
            </a:r>
            <a:r>
              <a:rPr lang="en-IN" dirty="0" smtClean="0"/>
              <a:t>;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41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103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literals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An integer literal can be assigned to an integer variable as long as it can fit into the variable. </a:t>
            </a:r>
            <a:endParaRPr lang="en-US" dirty="0" smtClean="0"/>
          </a:p>
          <a:p>
            <a:pPr algn="just"/>
            <a:r>
              <a:rPr lang="en-US" dirty="0" smtClean="0"/>
              <a:t>A compile </a:t>
            </a:r>
            <a:r>
              <a:rPr lang="en-US" dirty="0"/>
              <a:t>error will occur if the literal is too large for the variable to hold. The statement </a:t>
            </a:r>
            <a:r>
              <a:rPr lang="en-US" b="1" dirty="0" smtClean="0"/>
              <a:t>byte b </a:t>
            </a:r>
            <a:r>
              <a:rPr lang="en-US" b="1" dirty="0"/>
              <a:t>= 128</a:t>
            </a:r>
            <a:r>
              <a:rPr lang="en-US" dirty="0"/>
              <a:t>, for example, will cause a compile error, because </a:t>
            </a:r>
            <a:r>
              <a:rPr lang="en-US" b="1" dirty="0"/>
              <a:t>128 </a:t>
            </a:r>
            <a:r>
              <a:rPr lang="en-US" dirty="0"/>
              <a:t>cannot be stored in a </a:t>
            </a:r>
            <a:r>
              <a:rPr lang="en-US" dirty="0" smtClean="0"/>
              <a:t>variable </a:t>
            </a:r>
            <a:r>
              <a:rPr lang="en-IN" dirty="0" smtClean="0"/>
              <a:t>of </a:t>
            </a:r>
            <a:r>
              <a:rPr lang="en-IN" dirty="0"/>
              <a:t>the </a:t>
            </a:r>
            <a:r>
              <a:rPr lang="en-IN" b="1" dirty="0"/>
              <a:t>byte </a:t>
            </a:r>
            <a:r>
              <a:rPr lang="en-IN" dirty="0"/>
              <a:t>type.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42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677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err="1"/>
              <a:t>System.out.println</a:t>
            </a:r>
            <a:r>
              <a:rPr lang="en-IN" sz="2400" dirty="0"/>
              <a:t>(</a:t>
            </a:r>
            <a:r>
              <a:rPr lang="en-IN" sz="2400" b="1" dirty="0"/>
              <a:t>0B1111</a:t>
            </a:r>
            <a:r>
              <a:rPr lang="en-IN" sz="2400" dirty="0"/>
              <a:t>); // Displays </a:t>
            </a:r>
            <a:r>
              <a:rPr lang="en-IN" sz="2400" dirty="0" smtClean="0"/>
              <a:t>15 - binary</a:t>
            </a:r>
            <a:endParaRPr lang="en-IN" sz="2400" dirty="0"/>
          </a:p>
          <a:p>
            <a:r>
              <a:rPr lang="en-IN" sz="2400" dirty="0" err="1"/>
              <a:t>System.out.println</a:t>
            </a:r>
            <a:r>
              <a:rPr lang="en-IN" sz="2400" dirty="0"/>
              <a:t>(</a:t>
            </a:r>
            <a:r>
              <a:rPr lang="en-IN" sz="2400" b="1" dirty="0"/>
              <a:t>07777</a:t>
            </a:r>
            <a:r>
              <a:rPr lang="en-IN" sz="2400" dirty="0"/>
              <a:t>); // Displays </a:t>
            </a:r>
            <a:r>
              <a:rPr lang="en-IN" sz="2400" dirty="0" smtClean="0"/>
              <a:t>4095 – octal </a:t>
            </a:r>
            <a:endParaRPr lang="en-IN" sz="2400" dirty="0"/>
          </a:p>
          <a:p>
            <a:r>
              <a:rPr lang="en-IN" sz="2400" dirty="0" err="1"/>
              <a:t>System.out.println</a:t>
            </a:r>
            <a:r>
              <a:rPr lang="en-IN" sz="2400" dirty="0"/>
              <a:t>(</a:t>
            </a:r>
            <a:r>
              <a:rPr lang="en-IN" sz="2400" b="1" dirty="0"/>
              <a:t>0XFFFF</a:t>
            </a:r>
            <a:r>
              <a:rPr lang="en-IN" sz="2400" dirty="0"/>
              <a:t>); // Displays </a:t>
            </a:r>
            <a:r>
              <a:rPr lang="en-IN" sz="2400" dirty="0" smtClean="0"/>
              <a:t>65535 – </a:t>
            </a:r>
            <a:r>
              <a:rPr lang="en-IN" sz="2400" dirty="0" err="1" smtClean="0"/>
              <a:t>hexa</a:t>
            </a:r>
            <a:r>
              <a:rPr lang="en-IN" sz="2400" dirty="0" smtClean="0"/>
              <a:t> decimal </a:t>
            </a:r>
            <a:endParaRPr lang="en-IN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43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063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literals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Floating-point literals are written with a decimal point. By default, a floating-point literal </a:t>
            </a:r>
            <a:r>
              <a:rPr lang="en-US" dirty="0" smtClean="0"/>
              <a:t>is treated </a:t>
            </a:r>
            <a:r>
              <a:rPr lang="en-US" dirty="0"/>
              <a:t>as a </a:t>
            </a:r>
            <a:r>
              <a:rPr lang="en-US" b="1" dirty="0"/>
              <a:t>double </a:t>
            </a:r>
            <a:r>
              <a:rPr lang="en-US" dirty="0"/>
              <a:t>type value. </a:t>
            </a:r>
            <a:endParaRPr lang="en-US" dirty="0" smtClean="0"/>
          </a:p>
          <a:p>
            <a:pPr algn="just"/>
            <a:r>
              <a:rPr lang="en-US" dirty="0" smtClean="0"/>
              <a:t>For </a:t>
            </a:r>
            <a:r>
              <a:rPr lang="en-US" dirty="0"/>
              <a:t>example, </a:t>
            </a:r>
            <a:r>
              <a:rPr lang="en-US" b="1" dirty="0"/>
              <a:t>5.0 </a:t>
            </a:r>
            <a:r>
              <a:rPr lang="en-US" dirty="0"/>
              <a:t>is considered a </a:t>
            </a:r>
            <a:r>
              <a:rPr lang="en-US" b="1" dirty="0"/>
              <a:t>double </a:t>
            </a:r>
            <a:r>
              <a:rPr lang="en-US" dirty="0" smtClean="0"/>
              <a:t>value</a:t>
            </a:r>
            <a:r>
              <a:rPr lang="en-US" dirty="0"/>
              <a:t>, not a </a:t>
            </a:r>
            <a:r>
              <a:rPr lang="en-US" b="1" dirty="0" smtClean="0"/>
              <a:t>float </a:t>
            </a:r>
            <a:r>
              <a:rPr lang="en-US" dirty="0" smtClean="0"/>
              <a:t>value</a:t>
            </a:r>
            <a:r>
              <a:rPr lang="en-US" dirty="0"/>
              <a:t>. You can make a number a </a:t>
            </a:r>
            <a:r>
              <a:rPr lang="en-US" b="1" dirty="0"/>
              <a:t>float </a:t>
            </a:r>
            <a:r>
              <a:rPr lang="en-US" dirty="0"/>
              <a:t>by appending the letter </a:t>
            </a:r>
            <a:r>
              <a:rPr lang="en-US" b="1" dirty="0"/>
              <a:t>f </a:t>
            </a:r>
            <a:r>
              <a:rPr lang="en-US" dirty="0"/>
              <a:t>or </a:t>
            </a:r>
            <a:r>
              <a:rPr lang="en-US" b="1" dirty="0"/>
              <a:t>F</a:t>
            </a:r>
            <a:r>
              <a:rPr lang="en-US" dirty="0"/>
              <a:t>, and you can </a:t>
            </a:r>
            <a:r>
              <a:rPr lang="en-US" dirty="0" smtClean="0"/>
              <a:t>make a </a:t>
            </a:r>
            <a:r>
              <a:rPr lang="en-US" dirty="0"/>
              <a:t>number a </a:t>
            </a:r>
            <a:r>
              <a:rPr lang="en-US" b="1" dirty="0"/>
              <a:t>double </a:t>
            </a:r>
            <a:r>
              <a:rPr lang="en-US" dirty="0"/>
              <a:t>by appending the letter </a:t>
            </a:r>
            <a:r>
              <a:rPr lang="en-US" b="1" dirty="0"/>
              <a:t>d </a:t>
            </a:r>
            <a:r>
              <a:rPr lang="en-US" dirty="0"/>
              <a:t>or </a:t>
            </a:r>
            <a:r>
              <a:rPr lang="en-US" b="1" dirty="0"/>
              <a:t>D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For </a:t>
            </a:r>
            <a:r>
              <a:rPr lang="en-US" dirty="0"/>
              <a:t>example, you can use </a:t>
            </a:r>
            <a:r>
              <a:rPr lang="en-US" b="1" dirty="0"/>
              <a:t>100.2f </a:t>
            </a:r>
            <a:r>
              <a:rPr lang="en-US" dirty="0" smtClean="0"/>
              <a:t>or </a:t>
            </a:r>
            <a:r>
              <a:rPr lang="en-US" b="1" dirty="0" smtClean="0"/>
              <a:t>100.2F </a:t>
            </a:r>
            <a:r>
              <a:rPr lang="en-US" dirty="0"/>
              <a:t>for a </a:t>
            </a:r>
            <a:r>
              <a:rPr lang="en-US" b="1" dirty="0"/>
              <a:t>float </a:t>
            </a:r>
            <a:r>
              <a:rPr lang="en-US" dirty="0"/>
              <a:t>number, and </a:t>
            </a:r>
            <a:r>
              <a:rPr lang="en-US" b="1" dirty="0"/>
              <a:t>100.2d </a:t>
            </a:r>
            <a:r>
              <a:rPr lang="en-US" dirty="0"/>
              <a:t>or </a:t>
            </a:r>
            <a:r>
              <a:rPr lang="en-US" b="1" dirty="0"/>
              <a:t>100.2D </a:t>
            </a:r>
            <a:r>
              <a:rPr lang="en-US" dirty="0"/>
              <a:t>for a </a:t>
            </a:r>
            <a:r>
              <a:rPr lang="en-US" b="1" dirty="0"/>
              <a:t>double </a:t>
            </a:r>
            <a:r>
              <a:rPr lang="en-US" dirty="0"/>
              <a:t>number.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44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921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The problem is to develop a program that displays the current time in </a:t>
            </a:r>
            <a:r>
              <a:rPr lang="en-US" dirty="0" smtClean="0"/>
              <a:t>GMT (Greenwich Mean Time</a:t>
            </a:r>
            <a:r>
              <a:rPr lang="en-US" dirty="0"/>
              <a:t>) in the format </a:t>
            </a:r>
            <a:r>
              <a:rPr lang="en-US" dirty="0" err="1"/>
              <a:t>hour:minute:second</a:t>
            </a:r>
            <a:r>
              <a:rPr lang="en-US" dirty="0"/>
              <a:t>, such as 13:19:8</a:t>
            </a:r>
            <a:r>
              <a:rPr lang="en-US" dirty="0" smtClean="0"/>
              <a:t>. </a:t>
            </a:r>
          </a:p>
          <a:p>
            <a:pPr algn="just"/>
            <a:r>
              <a:rPr lang="en-US" dirty="0"/>
              <a:t>The </a:t>
            </a:r>
            <a:r>
              <a:rPr lang="en-US" b="1" dirty="0" err="1"/>
              <a:t>currentTimeMillis</a:t>
            </a:r>
            <a:r>
              <a:rPr lang="en-US" b="1" dirty="0"/>
              <a:t> </a:t>
            </a:r>
            <a:r>
              <a:rPr lang="en-US" dirty="0"/>
              <a:t>method in the </a:t>
            </a:r>
            <a:r>
              <a:rPr lang="en-US" b="1" dirty="0"/>
              <a:t>System </a:t>
            </a:r>
            <a:r>
              <a:rPr lang="en-US" dirty="0"/>
              <a:t>class returns the current time in </a:t>
            </a:r>
            <a:r>
              <a:rPr lang="en-US" dirty="0" smtClean="0"/>
              <a:t>milliseconds elapsed </a:t>
            </a:r>
            <a:r>
              <a:rPr lang="en-US" dirty="0"/>
              <a:t>since midnight, January 1, 1970 GMT</a:t>
            </a:r>
            <a:r>
              <a:rPr lang="en-US" dirty="0" smtClean="0"/>
              <a:t>,  This time is </a:t>
            </a:r>
            <a:r>
              <a:rPr lang="en-US" dirty="0"/>
              <a:t>known as the </a:t>
            </a:r>
            <a:r>
              <a:rPr lang="en-US" i="1" dirty="0"/>
              <a:t>UNIX epoch. </a:t>
            </a:r>
            <a:endParaRPr lang="en-US" i="1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epoch is the point when time starts, and </a:t>
            </a:r>
            <a:r>
              <a:rPr lang="en-US" b="1" dirty="0"/>
              <a:t>1970 </a:t>
            </a:r>
            <a:r>
              <a:rPr lang="en-US" dirty="0"/>
              <a:t>was the </a:t>
            </a:r>
            <a:r>
              <a:rPr lang="en-US" dirty="0" smtClean="0"/>
              <a:t>year when </a:t>
            </a:r>
            <a:r>
              <a:rPr lang="en-US" dirty="0"/>
              <a:t>the UNIX operating system was formally introduced</a:t>
            </a:r>
            <a:r>
              <a:rPr lang="en-US" dirty="0" smtClean="0"/>
              <a:t>. – </a:t>
            </a:r>
            <a:r>
              <a:rPr lang="en-US" dirty="0" smtClean="0">
                <a:solidFill>
                  <a:srgbClr val="00B050"/>
                </a:solidFill>
              </a:rPr>
              <a:t>ShowCurrentTime.java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45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862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Increment/Decrement</a:t>
            </a:r>
            <a:endParaRPr lang="en-IN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3688" y="1988840"/>
            <a:ext cx="6624736" cy="338437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46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840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 Type Conversion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Floating-point numbers can be converted into integers using explicit casting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The syntax for casting a type is to specify the target type in parentheses, followed by </a:t>
            </a:r>
            <a:r>
              <a:rPr lang="en-US" dirty="0" smtClean="0"/>
              <a:t>the variable’s </a:t>
            </a:r>
            <a:r>
              <a:rPr lang="en-US" dirty="0"/>
              <a:t>name or the value to be cast. </a:t>
            </a:r>
            <a:endParaRPr lang="en-US" dirty="0" smtClean="0"/>
          </a:p>
          <a:p>
            <a:pPr algn="just"/>
            <a:r>
              <a:rPr lang="en-US" dirty="0" smtClean="0"/>
              <a:t>For </a:t>
            </a:r>
            <a:r>
              <a:rPr lang="en-US" dirty="0"/>
              <a:t>example, the following </a:t>
            </a:r>
            <a:r>
              <a:rPr lang="en-US" dirty="0" smtClean="0"/>
              <a:t>statement </a:t>
            </a:r>
            <a:r>
              <a:rPr lang="en-IN" dirty="0" err="1" smtClean="0"/>
              <a:t>System.out.println</a:t>
            </a:r>
            <a:r>
              <a:rPr lang="en-IN" dirty="0"/>
              <a:t>((</a:t>
            </a:r>
            <a:r>
              <a:rPr lang="en-IN" b="1" dirty="0" err="1"/>
              <a:t>int</a:t>
            </a:r>
            <a:r>
              <a:rPr lang="en-IN" dirty="0"/>
              <a:t>)</a:t>
            </a:r>
            <a:r>
              <a:rPr lang="en-IN" b="1" dirty="0"/>
              <a:t>1.7</a:t>
            </a:r>
            <a:r>
              <a:rPr lang="en-IN" dirty="0" smtClean="0"/>
              <a:t>); answer – 1.</a:t>
            </a:r>
          </a:p>
          <a:p>
            <a:pPr algn="just"/>
            <a:r>
              <a:rPr lang="en-IN" dirty="0" err="1"/>
              <a:t>System.out.println</a:t>
            </a:r>
            <a:r>
              <a:rPr lang="en-IN" dirty="0"/>
              <a:t>((</a:t>
            </a:r>
            <a:r>
              <a:rPr lang="en-IN" b="1" dirty="0"/>
              <a:t>double</a:t>
            </a:r>
            <a:r>
              <a:rPr lang="en-IN" dirty="0"/>
              <a:t>)</a:t>
            </a:r>
            <a:r>
              <a:rPr lang="en-IN" b="1" dirty="0"/>
              <a:t>1 </a:t>
            </a:r>
            <a:r>
              <a:rPr lang="en-IN" dirty="0"/>
              <a:t>/ </a:t>
            </a:r>
            <a:r>
              <a:rPr lang="en-IN" b="1" dirty="0"/>
              <a:t>2</a:t>
            </a:r>
            <a:r>
              <a:rPr lang="en-IN" dirty="0" smtClean="0"/>
              <a:t>); - 0.5  </a:t>
            </a:r>
          </a:p>
          <a:p>
            <a:pPr algn="just"/>
            <a:r>
              <a:rPr lang="en-IN" dirty="0" err="1"/>
              <a:t>System.out.println</a:t>
            </a:r>
            <a:r>
              <a:rPr lang="en-IN" dirty="0"/>
              <a:t>(</a:t>
            </a:r>
            <a:r>
              <a:rPr lang="en-IN" b="1" dirty="0"/>
              <a:t>1 </a:t>
            </a:r>
            <a:r>
              <a:rPr lang="en-IN" dirty="0"/>
              <a:t>/ </a:t>
            </a:r>
            <a:r>
              <a:rPr lang="en-IN" b="1" dirty="0"/>
              <a:t>2</a:t>
            </a:r>
            <a:r>
              <a:rPr lang="en-IN" dirty="0" smtClean="0"/>
              <a:t>); - 0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47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793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Development Process</a:t>
            </a:r>
            <a:endParaRPr lang="en-IN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7664" y="1417638"/>
            <a:ext cx="6761911" cy="4819674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48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642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Software </a:t>
            </a:r>
            <a:r>
              <a:rPr lang="en-US" dirty="0"/>
              <a:t>D</a:t>
            </a:r>
            <a:r>
              <a:rPr lang="en-US" dirty="0" smtClean="0"/>
              <a:t>evelopment </a:t>
            </a:r>
            <a:r>
              <a:rPr lang="en-US" dirty="0"/>
              <a:t>L</a:t>
            </a:r>
            <a:r>
              <a:rPr lang="en-US" dirty="0" smtClean="0"/>
              <a:t>ife Cycle (SDLC)</a:t>
            </a:r>
          </a:p>
          <a:p>
            <a:pPr algn="just"/>
            <a:r>
              <a:rPr lang="en-US" dirty="0" smtClean="0"/>
              <a:t>Developing </a:t>
            </a:r>
            <a:r>
              <a:rPr lang="en-US" dirty="0"/>
              <a:t>a software product is an engineering process. </a:t>
            </a:r>
            <a:endParaRPr lang="en-US" dirty="0" smtClean="0"/>
          </a:p>
          <a:p>
            <a:pPr algn="just"/>
            <a:r>
              <a:rPr lang="en-US" dirty="0" smtClean="0"/>
              <a:t>Software </a:t>
            </a:r>
            <a:r>
              <a:rPr lang="en-US" dirty="0"/>
              <a:t>products, no matter </a:t>
            </a:r>
            <a:r>
              <a:rPr lang="en-US" dirty="0" smtClean="0"/>
              <a:t>how large </a:t>
            </a:r>
            <a:r>
              <a:rPr lang="en-US" dirty="0"/>
              <a:t>or how small, have the same life </a:t>
            </a:r>
            <a:r>
              <a:rPr lang="en-US" dirty="0" smtClean="0"/>
              <a:t>cycle.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49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9448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Devices and I/O Devices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RAM is volatile form of data storage. Magnetics disk drives, Optical storage: CD and DVD, USB (Universal Serial Bus) Flash drive. </a:t>
            </a:r>
          </a:p>
          <a:p>
            <a:pPr algn="just"/>
            <a:r>
              <a:rPr lang="en-US" dirty="0" smtClean="0"/>
              <a:t>Keyboard, Mouse and Monitor. </a:t>
            </a:r>
          </a:p>
          <a:p>
            <a:pPr algn="just"/>
            <a:r>
              <a:rPr lang="en-US" dirty="0" smtClean="0"/>
              <a:t>Communication devices: modem, Network Interface Card (NIC)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747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 Specifications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0674" y="1417638"/>
            <a:ext cx="7498080" cy="48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It seeks </a:t>
            </a:r>
            <a:r>
              <a:rPr lang="en-US" dirty="0">
                <a:solidFill>
                  <a:srgbClr val="FF0000"/>
                </a:solidFill>
              </a:rPr>
              <a:t>to understand the problem </a:t>
            </a:r>
            <a:r>
              <a:rPr lang="en-US" dirty="0" smtClean="0">
                <a:solidFill>
                  <a:srgbClr val="FF0000"/>
                </a:solidFill>
              </a:rPr>
              <a:t>that the </a:t>
            </a:r>
            <a:r>
              <a:rPr lang="en-US" dirty="0">
                <a:solidFill>
                  <a:srgbClr val="FF0000"/>
                </a:solidFill>
              </a:rPr>
              <a:t>software will address </a:t>
            </a:r>
            <a:r>
              <a:rPr lang="en-US" dirty="0"/>
              <a:t>and </a:t>
            </a:r>
            <a:r>
              <a:rPr lang="en-US" dirty="0" smtClean="0">
                <a:solidFill>
                  <a:srgbClr val="FF0000"/>
                </a:solidFill>
              </a:rPr>
              <a:t>to document </a:t>
            </a:r>
            <a:r>
              <a:rPr lang="en-US" dirty="0">
                <a:solidFill>
                  <a:srgbClr val="FF0000"/>
                </a:solidFill>
              </a:rPr>
              <a:t>in detail what the software system needs to </a:t>
            </a:r>
            <a:r>
              <a:rPr lang="en-US" dirty="0" smtClean="0">
                <a:solidFill>
                  <a:srgbClr val="FF0000"/>
                </a:solidFill>
              </a:rPr>
              <a:t>do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This phase involves </a:t>
            </a:r>
            <a:r>
              <a:rPr lang="en-US" dirty="0">
                <a:solidFill>
                  <a:srgbClr val="FF0000"/>
                </a:solidFill>
              </a:rPr>
              <a:t>close interaction </a:t>
            </a:r>
            <a:r>
              <a:rPr lang="en-US" dirty="0"/>
              <a:t>between users and </a:t>
            </a:r>
            <a:r>
              <a:rPr lang="en-US" dirty="0" smtClean="0"/>
              <a:t>developers.</a:t>
            </a:r>
          </a:p>
          <a:p>
            <a:pPr algn="just"/>
            <a:r>
              <a:rPr lang="en-US" dirty="0"/>
              <a:t>In the real world, </a:t>
            </a:r>
            <a:r>
              <a:rPr lang="en-US" dirty="0" smtClean="0"/>
              <a:t>however, problems </a:t>
            </a:r>
            <a:r>
              <a:rPr lang="en-US" dirty="0"/>
              <a:t>are </a:t>
            </a:r>
            <a:r>
              <a:rPr lang="en-US" dirty="0">
                <a:solidFill>
                  <a:srgbClr val="FF0000"/>
                </a:solidFill>
              </a:rPr>
              <a:t>not always well </a:t>
            </a:r>
            <a:r>
              <a:rPr lang="en-US" dirty="0" smtClean="0">
                <a:solidFill>
                  <a:srgbClr val="FF0000"/>
                </a:solidFill>
              </a:rPr>
              <a:t>defined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Developers </a:t>
            </a:r>
            <a:r>
              <a:rPr lang="en-US" dirty="0">
                <a:solidFill>
                  <a:srgbClr val="FF0000"/>
                </a:solidFill>
              </a:rPr>
              <a:t>need to work closely </a:t>
            </a:r>
            <a:r>
              <a:rPr lang="en-US" dirty="0"/>
              <a:t>with their </a:t>
            </a:r>
            <a:r>
              <a:rPr lang="en-US" dirty="0" smtClean="0"/>
              <a:t>customers</a:t>
            </a:r>
            <a:r>
              <a:rPr lang="en-US" dirty="0"/>
              <a:t> </a:t>
            </a:r>
            <a:r>
              <a:rPr lang="en-US" dirty="0" smtClean="0"/>
              <a:t>(the </a:t>
            </a:r>
            <a:r>
              <a:rPr lang="en-US" dirty="0"/>
              <a:t>individuals or organizations that will use the software) and study the </a:t>
            </a:r>
            <a:r>
              <a:rPr lang="en-US" dirty="0">
                <a:solidFill>
                  <a:srgbClr val="FF0000"/>
                </a:solidFill>
              </a:rPr>
              <a:t>problem carefully </a:t>
            </a:r>
            <a:r>
              <a:rPr lang="en-US" dirty="0" smtClean="0"/>
              <a:t>to identify </a:t>
            </a:r>
            <a:r>
              <a:rPr lang="en-US" dirty="0"/>
              <a:t>what the software needs to </a:t>
            </a:r>
            <a:r>
              <a:rPr lang="en-US" dirty="0" smtClean="0"/>
              <a:t>do.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50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2642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Analysis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seeks </a:t>
            </a:r>
            <a:r>
              <a:rPr lang="en-US" dirty="0">
                <a:solidFill>
                  <a:srgbClr val="FF0000"/>
                </a:solidFill>
              </a:rPr>
              <a:t>to analyze the data flow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to identify the system’s input and output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When you do analysis, it helps to identify </a:t>
            </a:r>
            <a:r>
              <a:rPr lang="en-US" dirty="0">
                <a:solidFill>
                  <a:srgbClr val="FF0000"/>
                </a:solidFill>
              </a:rPr>
              <a:t>what the output is first</a:t>
            </a:r>
            <a:r>
              <a:rPr lang="en-US" dirty="0"/>
              <a:t>, and then figure out </a:t>
            </a:r>
            <a:r>
              <a:rPr lang="en-US" dirty="0" smtClean="0">
                <a:solidFill>
                  <a:srgbClr val="FF0000"/>
                </a:solidFill>
              </a:rPr>
              <a:t>what input </a:t>
            </a:r>
            <a:r>
              <a:rPr lang="en-US" dirty="0">
                <a:solidFill>
                  <a:srgbClr val="FF0000"/>
                </a:solidFill>
              </a:rPr>
              <a:t>data you need</a:t>
            </a:r>
            <a:r>
              <a:rPr lang="en-US" dirty="0"/>
              <a:t> in order to produce the </a:t>
            </a:r>
            <a:r>
              <a:rPr lang="en-US" dirty="0" smtClean="0"/>
              <a:t>output.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51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830400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Design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It is </a:t>
            </a:r>
            <a:r>
              <a:rPr lang="en-US" dirty="0">
                <a:solidFill>
                  <a:srgbClr val="FF0000"/>
                </a:solidFill>
              </a:rPr>
              <a:t>to design a process </a:t>
            </a:r>
            <a:r>
              <a:rPr lang="en-US" dirty="0"/>
              <a:t>for obtaining the output from the input. </a:t>
            </a:r>
            <a:endParaRPr lang="en-US" dirty="0" smtClean="0"/>
          </a:p>
          <a:p>
            <a:pPr algn="just"/>
            <a:r>
              <a:rPr lang="en-US" dirty="0" smtClean="0"/>
              <a:t>This phase involves </a:t>
            </a:r>
            <a:r>
              <a:rPr lang="en-US" dirty="0"/>
              <a:t>the use of </a:t>
            </a:r>
            <a:r>
              <a:rPr lang="en-US" dirty="0">
                <a:solidFill>
                  <a:srgbClr val="FF0000"/>
                </a:solidFill>
              </a:rPr>
              <a:t>many levels of abstraction to break down the problem into </a:t>
            </a:r>
            <a:r>
              <a:rPr lang="en-US" dirty="0" smtClean="0">
                <a:solidFill>
                  <a:srgbClr val="FF0000"/>
                </a:solidFill>
              </a:rPr>
              <a:t>manageable components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design </a:t>
            </a:r>
            <a:r>
              <a:rPr lang="en-US" dirty="0" smtClean="0">
                <a:solidFill>
                  <a:srgbClr val="FF0000"/>
                </a:solidFill>
              </a:rPr>
              <a:t>strategies</a:t>
            </a:r>
            <a:r>
              <a:rPr lang="en-US" dirty="0" smtClean="0"/>
              <a:t> </a:t>
            </a:r>
            <a:r>
              <a:rPr lang="en-US" dirty="0"/>
              <a:t>for implementing each </a:t>
            </a:r>
            <a:r>
              <a:rPr lang="en-US" dirty="0" smtClean="0"/>
              <a:t>component.</a:t>
            </a:r>
          </a:p>
          <a:p>
            <a:pPr algn="just"/>
            <a:r>
              <a:rPr lang="en-US" dirty="0" smtClean="0"/>
              <a:t>You </a:t>
            </a:r>
            <a:r>
              <a:rPr lang="en-US" dirty="0"/>
              <a:t>can view </a:t>
            </a:r>
            <a:r>
              <a:rPr lang="en-US" dirty="0" smtClean="0"/>
              <a:t>each component </a:t>
            </a:r>
            <a:r>
              <a:rPr lang="en-US" dirty="0"/>
              <a:t>as a subsystem that performs a specific function of the system. </a:t>
            </a:r>
            <a:endParaRPr lang="en-US" dirty="0" smtClean="0"/>
          </a:p>
          <a:p>
            <a:pPr algn="just"/>
            <a:r>
              <a:rPr lang="en-US" dirty="0" smtClean="0"/>
              <a:t>The core of system </a:t>
            </a:r>
            <a:r>
              <a:rPr lang="en-US" dirty="0"/>
              <a:t>analysis and design is input, process, and output (IPO).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52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54072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It involves </a:t>
            </a:r>
            <a:r>
              <a:rPr lang="en-US" dirty="0" smtClean="0">
                <a:solidFill>
                  <a:srgbClr val="FF0000"/>
                </a:solidFill>
              </a:rPr>
              <a:t>translating the system design into programs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Separate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programs</a:t>
            </a:r>
            <a:r>
              <a:rPr lang="en-US" dirty="0" smtClean="0"/>
              <a:t> are </a:t>
            </a:r>
            <a:r>
              <a:rPr lang="en-US" dirty="0"/>
              <a:t>written for each component and then </a:t>
            </a:r>
            <a:r>
              <a:rPr lang="en-US" dirty="0">
                <a:solidFill>
                  <a:srgbClr val="FF0000"/>
                </a:solidFill>
              </a:rPr>
              <a:t>integrated</a:t>
            </a:r>
            <a:r>
              <a:rPr lang="en-US" dirty="0"/>
              <a:t> to work together.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phase </a:t>
            </a:r>
            <a:r>
              <a:rPr lang="en-US" dirty="0" smtClean="0"/>
              <a:t>requires the </a:t>
            </a:r>
            <a:r>
              <a:rPr lang="en-US" dirty="0">
                <a:solidFill>
                  <a:srgbClr val="FF0000"/>
                </a:solidFill>
              </a:rPr>
              <a:t>use of </a:t>
            </a:r>
            <a:r>
              <a:rPr lang="en-US" dirty="0" smtClean="0">
                <a:solidFill>
                  <a:srgbClr val="FF0000"/>
                </a:solidFill>
              </a:rPr>
              <a:t>a programming </a:t>
            </a:r>
            <a:r>
              <a:rPr lang="en-US" dirty="0">
                <a:solidFill>
                  <a:srgbClr val="FF0000"/>
                </a:solidFill>
              </a:rPr>
              <a:t>language</a:t>
            </a:r>
            <a:r>
              <a:rPr lang="en-US" dirty="0"/>
              <a:t> such as Java.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implementation involves coding, </a:t>
            </a:r>
            <a:r>
              <a:rPr lang="en-US" dirty="0" err="1" smtClean="0"/>
              <a:t>selftesting</a:t>
            </a:r>
            <a:r>
              <a:rPr lang="en-US" dirty="0" smtClean="0"/>
              <a:t>, and debugging(that </a:t>
            </a:r>
            <a:r>
              <a:rPr lang="en-US" dirty="0"/>
              <a:t>is, finding errors, called </a:t>
            </a:r>
            <a:r>
              <a:rPr lang="en-US" i="1" dirty="0"/>
              <a:t>bugs, </a:t>
            </a:r>
            <a:r>
              <a:rPr lang="en-US" dirty="0"/>
              <a:t>in the code).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53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862210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ensures </a:t>
            </a:r>
            <a:r>
              <a:rPr lang="en-US" dirty="0"/>
              <a:t>that the code </a:t>
            </a:r>
            <a:r>
              <a:rPr lang="en-US" dirty="0">
                <a:solidFill>
                  <a:srgbClr val="FF0000"/>
                </a:solidFill>
              </a:rPr>
              <a:t>meets the requirements specification</a:t>
            </a:r>
            <a:r>
              <a:rPr lang="en-US" dirty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clears </a:t>
            </a:r>
            <a:r>
              <a:rPr lang="en-US" dirty="0">
                <a:solidFill>
                  <a:srgbClr val="FF0000"/>
                </a:solidFill>
              </a:rPr>
              <a:t>out bugs. </a:t>
            </a:r>
            <a:endParaRPr lang="en-US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An </a:t>
            </a:r>
            <a:r>
              <a:rPr lang="en-US" dirty="0" smtClean="0">
                <a:solidFill>
                  <a:srgbClr val="FF0000"/>
                </a:solidFill>
              </a:rPr>
              <a:t>independent team</a:t>
            </a:r>
            <a:r>
              <a:rPr lang="en-US" dirty="0" smtClean="0"/>
              <a:t> </a:t>
            </a:r>
            <a:r>
              <a:rPr lang="en-US" dirty="0"/>
              <a:t>of software engineers not involved in the design and implementation of </a:t>
            </a:r>
            <a:r>
              <a:rPr lang="en-US" dirty="0" smtClean="0"/>
              <a:t>the product </a:t>
            </a:r>
            <a:r>
              <a:rPr lang="en-US" dirty="0"/>
              <a:t>usually conducts such </a:t>
            </a:r>
            <a:r>
              <a:rPr lang="en-US" dirty="0" smtClean="0"/>
              <a:t>testing. 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54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061425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makes </a:t>
            </a:r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software available for use. </a:t>
            </a:r>
            <a:endParaRPr lang="en-US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Depending </a:t>
            </a:r>
            <a:r>
              <a:rPr lang="en-US" dirty="0"/>
              <a:t>on the type of </a:t>
            </a:r>
            <a:r>
              <a:rPr lang="en-US" dirty="0" smtClean="0"/>
              <a:t>software, it </a:t>
            </a:r>
            <a:r>
              <a:rPr lang="en-US" dirty="0"/>
              <a:t>may be </a:t>
            </a:r>
            <a:r>
              <a:rPr lang="en-US" dirty="0">
                <a:solidFill>
                  <a:srgbClr val="FF0000"/>
                </a:solidFill>
              </a:rPr>
              <a:t>installed on each user’s machine </a:t>
            </a:r>
            <a:r>
              <a:rPr lang="en-US" dirty="0"/>
              <a:t>or </a:t>
            </a:r>
            <a:r>
              <a:rPr lang="en-US" dirty="0">
                <a:solidFill>
                  <a:srgbClr val="FF0000"/>
                </a:solidFill>
              </a:rPr>
              <a:t>installed on a server </a:t>
            </a:r>
            <a:r>
              <a:rPr lang="en-US" dirty="0" smtClean="0">
                <a:solidFill>
                  <a:srgbClr val="FF0000"/>
                </a:solidFill>
              </a:rPr>
              <a:t>accessible on the </a:t>
            </a:r>
            <a:r>
              <a:rPr lang="en-IN" dirty="0" smtClean="0">
                <a:solidFill>
                  <a:srgbClr val="FF0000"/>
                </a:solidFill>
              </a:rPr>
              <a:t>Internet</a:t>
            </a:r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55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099918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It is </a:t>
            </a:r>
            <a:r>
              <a:rPr lang="en-US" dirty="0"/>
              <a:t>concerned with </a:t>
            </a:r>
            <a:r>
              <a:rPr lang="en-US" dirty="0">
                <a:solidFill>
                  <a:srgbClr val="FF0000"/>
                </a:solidFill>
              </a:rPr>
              <a:t>updating and improving the product.</a:t>
            </a:r>
            <a:r>
              <a:rPr lang="en-US" dirty="0"/>
              <a:t> </a:t>
            </a:r>
            <a:endParaRPr lang="en-US" dirty="0" smtClean="0"/>
          </a:p>
          <a:p>
            <a:pPr algn="just"/>
            <a:r>
              <a:rPr lang="en-US" dirty="0" smtClean="0"/>
              <a:t>A software product must </a:t>
            </a:r>
            <a:r>
              <a:rPr lang="en-US" dirty="0" smtClean="0">
                <a:solidFill>
                  <a:srgbClr val="FF0000"/>
                </a:solidFill>
              </a:rPr>
              <a:t>continue to perform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improve in an ever-evolving environment. </a:t>
            </a:r>
            <a:endParaRPr lang="en-US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The above requires </a:t>
            </a:r>
            <a:r>
              <a:rPr lang="en-US" dirty="0">
                <a:solidFill>
                  <a:srgbClr val="FF0000"/>
                </a:solidFill>
              </a:rPr>
              <a:t>periodic upgrades of the product to fix newly discovered bugs </a:t>
            </a:r>
            <a:r>
              <a:rPr lang="en-US" dirty="0"/>
              <a:t>and </a:t>
            </a:r>
            <a:r>
              <a:rPr lang="en-US" dirty="0" smtClean="0">
                <a:solidFill>
                  <a:srgbClr val="FF0000"/>
                </a:solidFill>
              </a:rPr>
              <a:t>incorporate </a:t>
            </a:r>
            <a:r>
              <a:rPr lang="en-IN" dirty="0" smtClean="0">
                <a:solidFill>
                  <a:srgbClr val="FF0000"/>
                </a:solidFill>
              </a:rPr>
              <a:t>changes</a:t>
            </a:r>
            <a:r>
              <a:rPr lang="en-IN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56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580130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Loan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Create </a:t>
            </a:r>
            <a:r>
              <a:rPr lang="en-IN" dirty="0"/>
              <a:t>a program </a:t>
            </a:r>
            <a:r>
              <a:rPr lang="en-IN" dirty="0" smtClean="0"/>
              <a:t>that </a:t>
            </a:r>
            <a:r>
              <a:rPr lang="en-US" dirty="0" smtClean="0"/>
              <a:t>computes </a:t>
            </a:r>
            <a:r>
              <a:rPr lang="en-US" dirty="0"/>
              <a:t>loan payments. The loan can be a car loan, a student loan, or a home mortgage </a:t>
            </a:r>
            <a:r>
              <a:rPr lang="en-US" dirty="0" smtClean="0"/>
              <a:t>loan.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Object Oriented Programming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57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3848100"/>
            <a:ext cx="5624641" cy="1085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195736" y="5879068"/>
            <a:ext cx="24949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 smtClean="0">
                <a:solidFill>
                  <a:srgbClr val="00B050"/>
                </a:solidFill>
              </a:rPr>
              <a:t>ComputeLoan.java</a:t>
            </a:r>
            <a:endParaRPr lang="en-IN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597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Software is comprised of instructions that get a computer to perform a task.</a:t>
            </a:r>
          </a:p>
          <a:p>
            <a:pPr marL="82296" indent="0">
              <a:buNone/>
            </a:pPr>
            <a:endParaRPr lang="en-IN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47664" y="2852936"/>
            <a:ext cx="4038600" cy="29718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None/>
            </a:pPr>
            <a:r>
              <a:rPr lang="en-US" dirty="0" smtClean="0"/>
              <a:t>  Application Software </a:t>
            </a:r>
          </a:p>
          <a:p>
            <a:pPr lvl="1"/>
            <a:r>
              <a:rPr lang="en-US" sz="2000" dirty="0" smtClean="0"/>
              <a:t>Word Processors</a:t>
            </a:r>
          </a:p>
          <a:p>
            <a:pPr lvl="1"/>
            <a:r>
              <a:rPr lang="en-US" sz="2000" dirty="0" smtClean="0"/>
              <a:t>Spreadsheets</a:t>
            </a:r>
          </a:p>
          <a:p>
            <a:pPr lvl="1"/>
            <a:r>
              <a:rPr lang="en-US" sz="2000" dirty="0" smtClean="0"/>
              <a:t>Painting programs</a:t>
            </a:r>
          </a:p>
          <a:p>
            <a:pPr lvl="1"/>
            <a:r>
              <a:rPr lang="en-US" sz="2000" dirty="0" smtClean="0"/>
              <a:t>Web browsers, email programs</a:t>
            </a:r>
            <a:endParaRPr lang="en-US" sz="20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5738664" y="2852936"/>
            <a:ext cx="4038600" cy="2971800"/>
          </a:xfrm>
          <a:prstGeom prst="rect">
            <a:avLst/>
          </a:prstGeom>
        </p:spPr>
        <p:txBody>
          <a:bodyPr/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None/>
            </a:pPr>
            <a:r>
              <a:rPr lang="en-US" dirty="0" smtClean="0"/>
              <a:t>System Software</a:t>
            </a:r>
          </a:p>
          <a:p>
            <a:pPr lvl="1"/>
            <a:r>
              <a:rPr lang="en-US" sz="2000" dirty="0" smtClean="0"/>
              <a:t>Operating Systems</a:t>
            </a:r>
          </a:p>
          <a:p>
            <a:pPr lvl="2"/>
            <a:r>
              <a:rPr lang="en-US" sz="1800" dirty="0" smtClean="0"/>
              <a:t>Windows</a:t>
            </a:r>
          </a:p>
          <a:p>
            <a:pPr lvl="2"/>
            <a:r>
              <a:rPr lang="en-US" sz="1800" dirty="0" smtClean="0"/>
              <a:t>Macintosh OS</a:t>
            </a:r>
          </a:p>
          <a:p>
            <a:pPr lvl="2"/>
            <a:r>
              <a:rPr lang="en-US" sz="1800" dirty="0" smtClean="0"/>
              <a:t>Unix</a:t>
            </a:r>
          </a:p>
          <a:p>
            <a:pPr lvl="2"/>
            <a:r>
              <a:rPr lang="en-US" sz="1800" dirty="0" smtClean="0"/>
              <a:t>Linux</a:t>
            </a:r>
          </a:p>
          <a:p>
            <a:pPr lvl="1"/>
            <a:r>
              <a:rPr lang="en-US" sz="2000" dirty="0" smtClean="0"/>
              <a:t>Drivers</a:t>
            </a:r>
            <a:endParaRPr lang="en-US" sz="2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784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Languages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Programming languages </a:t>
            </a:r>
            <a:r>
              <a:rPr lang="en-US" dirty="0" smtClean="0"/>
              <a:t>allow programmers </a:t>
            </a:r>
            <a:r>
              <a:rPr lang="en-US" dirty="0"/>
              <a:t>to code software.</a:t>
            </a:r>
          </a:p>
          <a:p>
            <a:r>
              <a:rPr lang="en-US" dirty="0"/>
              <a:t>The three major families of languages are:</a:t>
            </a:r>
          </a:p>
          <a:p>
            <a:pPr lvl="1"/>
            <a:r>
              <a:rPr lang="en-US" dirty="0"/>
              <a:t>Machine languages</a:t>
            </a:r>
          </a:p>
          <a:p>
            <a:pPr lvl="1"/>
            <a:r>
              <a:rPr lang="en-US" dirty="0"/>
              <a:t>Assembly languages</a:t>
            </a:r>
          </a:p>
          <a:p>
            <a:pPr lvl="1"/>
            <a:r>
              <a:rPr lang="en-US" dirty="0"/>
              <a:t>High-Level languages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721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Languages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Comprised of 1s and 0s</a:t>
            </a:r>
          </a:p>
          <a:p>
            <a:r>
              <a:rPr lang="en-US" dirty="0"/>
              <a:t>The “native” language of a computer</a:t>
            </a:r>
          </a:p>
          <a:p>
            <a:r>
              <a:rPr lang="en-US" dirty="0"/>
              <a:t>Difficult to program – one misplaced 1 or 0 will cause the program to fail.</a:t>
            </a:r>
          </a:p>
          <a:p>
            <a:r>
              <a:rPr lang="en-US" dirty="0"/>
              <a:t>Example of code:</a:t>
            </a:r>
            <a:br>
              <a:rPr lang="en-US" dirty="0"/>
            </a:b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1110100010101     111010101110         </a:t>
            </a:r>
            <a:b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</a:b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10111010110100    10100011110111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752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Languages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en-US" dirty="0"/>
              <a:t>Assembly languages are a step towards easier programming. </a:t>
            </a:r>
          </a:p>
          <a:p>
            <a:pPr algn="just">
              <a:lnSpc>
                <a:spcPct val="80000"/>
              </a:lnSpc>
            </a:pPr>
            <a:r>
              <a:rPr lang="en-US" dirty="0"/>
              <a:t>Assembly languages are comprised of a set of elemental commands which are tied to a specific processor.</a:t>
            </a:r>
          </a:p>
          <a:p>
            <a:pPr algn="just">
              <a:lnSpc>
                <a:spcPct val="80000"/>
              </a:lnSpc>
            </a:pPr>
            <a:r>
              <a:rPr lang="en-US" dirty="0"/>
              <a:t>Assembly language code needs to be </a:t>
            </a:r>
            <a:r>
              <a:rPr lang="en-US" dirty="0" smtClean="0"/>
              <a:t>translated (assembler) </a:t>
            </a:r>
            <a:r>
              <a:rPr lang="en-US" dirty="0"/>
              <a:t>to machine language before the computer processes it.</a:t>
            </a:r>
          </a:p>
          <a:p>
            <a:pPr>
              <a:lnSpc>
                <a:spcPct val="80000"/>
              </a:lnSpc>
            </a:pPr>
            <a:r>
              <a:rPr lang="en-US" dirty="0"/>
              <a:t>Example:</a:t>
            </a:r>
            <a:br>
              <a:rPr lang="en-US" dirty="0"/>
            </a:b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ADD  1001010, 1011010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900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848</TotalTime>
  <Words>3006</Words>
  <Application>Microsoft Office PowerPoint</Application>
  <PresentationFormat>On-screen Show (4:3)</PresentationFormat>
  <Paragraphs>338</Paragraphs>
  <Slides>57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4" baseType="lpstr">
      <vt:lpstr>Calibri</vt:lpstr>
      <vt:lpstr>Courier New</vt:lpstr>
      <vt:lpstr>Gill Sans MT</vt:lpstr>
      <vt:lpstr>Verdana</vt:lpstr>
      <vt:lpstr>Wingdings</vt:lpstr>
      <vt:lpstr>Wingdings 2</vt:lpstr>
      <vt:lpstr>Solstice</vt:lpstr>
      <vt:lpstr>Basics of Computer</vt:lpstr>
      <vt:lpstr>Cont.</vt:lpstr>
      <vt:lpstr>Memory (RAM)</vt:lpstr>
      <vt:lpstr>Cont.</vt:lpstr>
      <vt:lpstr>Storage Devices and I/O Devices</vt:lpstr>
      <vt:lpstr>Software </vt:lpstr>
      <vt:lpstr>Programming Languages</vt:lpstr>
      <vt:lpstr>Machine Languages </vt:lpstr>
      <vt:lpstr>Assembly Languages </vt:lpstr>
      <vt:lpstr>High Level Languages</vt:lpstr>
      <vt:lpstr>Procedural Languages</vt:lpstr>
      <vt:lpstr>Object Oriented Languages </vt:lpstr>
      <vt:lpstr>Compiling</vt:lpstr>
      <vt:lpstr>Interpreting </vt:lpstr>
      <vt:lpstr>PowerPoint Presentation</vt:lpstr>
      <vt:lpstr>Operating System</vt:lpstr>
      <vt:lpstr>PowerPoint Presentation</vt:lpstr>
      <vt:lpstr>Java Language Specification</vt:lpstr>
      <vt:lpstr>API </vt:lpstr>
      <vt:lpstr>Java Editions</vt:lpstr>
      <vt:lpstr>JDK</vt:lpstr>
      <vt:lpstr>IDE</vt:lpstr>
      <vt:lpstr>Simple Java Program</vt:lpstr>
      <vt:lpstr>PowerPoint Presentation</vt:lpstr>
      <vt:lpstr>Compilation Process </vt:lpstr>
      <vt:lpstr>JVM</vt:lpstr>
      <vt:lpstr>PowerPoint Presentation</vt:lpstr>
      <vt:lpstr>Block Style</vt:lpstr>
      <vt:lpstr>Programming Errors</vt:lpstr>
      <vt:lpstr>Syntax Errors</vt:lpstr>
      <vt:lpstr>Runtime Errors</vt:lpstr>
      <vt:lpstr>Logic Errors</vt:lpstr>
      <vt:lpstr>Elementary Programming </vt:lpstr>
      <vt:lpstr>Identifiers</vt:lpstr>
      <vt:lpstr>Variable and Named Constant</vt:lpstr>
      <vt:lpstr>Numeric Data Types</vt:lpstr>
      <vt:lpstr>PowerPoint Presentation</vt:lpstr>
      <vt:lpstr>Reading number from keyboard</vt:lpstr>
      <vt:lpstr>Cont.</vt:lpstr>
      <vt:lpstr>Numeric Operators</vt:lpstr>
      <vt:lpstr>Numerical Literals</vt:lpstr>
      <vt:lpstr>Integer literals</vt:lpstr>
      <vt:lpstr>PowerPoint Presentation</vt:lpstr>
      <vt:lpstr>Floating point literals</vt:lpstr>
      <vt:lpstr>PowerPoint Presentation</vt:lpstr>
      <vt:lpstr>Increment/Decrement</vt:lpstr>
      <vt:lpstr>Numeric Type Conversion</vt:lpstr>
      <vt:lpstr>Software Development Process</vt:lpstr>
      <vt:lpstr>Cont.</vt:lpstr>
      <vt:lpstr>Requirement Specifications</vt:lpstr>
      <vt:lpstr>System Analysis</vt:lpstr>
      <vt:lpstr>System Design</vt:lpstr>
      <vt:lpstr>Implementation</vt:lpstr>
      <vt:lpstr>Testing</vt:lpstr>
      <vt:lpstr>Deployment</vt:lpstr>
      <vt:lpstr>Maintenance</vt:lpstr>
      <vt:lpstr>Computer Loan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with Java</dc:title>
  <dc:creator>admin</dc:creator>
  <cp:lastModifiedBy>admin</cp:lastModifiedBy>
  <cp:revision>121</cp:revision>
  <dcterms:created xsi:type="dcterms:W3CDTF">2019-11-23T03:40:09Z</dcterms:created>
  <dcterms:modified xsi:type="dcterms:W3CDTF">2020-04-16T12:46:58Z</dcterms:modified>
</cp:coreProperties>
</file>